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3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8D7D-7128-4981-BEC1-F3F92682CC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AB3F0-EE3C-488E-8947-2B1FBC54858C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1676400" y="152400"/>
            <a:ext cx="61277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3600" b="1">
                <a:ea typeface="標楷體" pitchFamily="65" charset="-120"/>
              </a:rPr>
              <a:t>台塑企業管理模式導入及演進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61925" y="773113"/>
            <a:ext cx="8770938" cy="5851525"/>
            <a:chOff x="144" y="672"/>
            <a:chExt cx="5525" cy="3686"/>
          </a:xfrm>
        </p:grpSpPr>
        <p:sp>
          <p:nvSpPr>
            <p:cNvPr id="67589" name="Line 6"/>
            <p:cNvSpPr>
              <a:spLocks noChangeShapeType="1"/>
            </p:cNvSpPr>
            <p:nvPr/>
          </p:nvSpPr>
          <p:spPr bwMode="auto">
            <a:xfrm flipV="1">
              <a:off x="240" y="912"/>
              <a:ext cx="2928" cy="3072"/>
            </a:xfrm>
            <a:prstGeom prst="line">
              <a:avLst/>
            </a:prstGeom>
            <a:noFill/>
            <a:ln w="57150">
              <a:solidFill>
                <a:srgbClr val="FFFF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80" y="3600"/>
              <a:ext cx="3301" cy="288"/>
              <a:chOff x="336" y="3744"/>
              <a:chExt cx="3301" cy="288"/>
            </a:xfrm>
          </p:grpSpPr>
          <p:sp>
            <p:nvSpPr>
              <p:cNvPr id="67616" name="Line 8"/>
              <p:cNvSpPr>
                <a:spLocks noChangeShapeType="1"/>
              </p:cNvSpPr>
              <p:nvPr/>
            </p:nvSpPr>
            <p:spPr bwMode="auto">
              <a:xfrm>
                <a:off x="336" y="3888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17" name="Text Box 9"/>
              <p:cNvSpPr txBox="1">
                <a:spLocks noChangeArrowheads="1"/>
              </p:cNvSpPr>
              <p:nvPr/>
            </p:nvSpPr>
            <p:spPr bwMode="auto">
              <a:xfrm>
                <a:off x="480" y="3744"/>
                <a:ext cx="3157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(1967) </a:t>
                </a:r>
                <a:r>
                  <a:rPr lang="zh-TW" altLang="en-US" sz="2400" b="1">
                    <a:ea typeface="標楷體" pitchFamily="65" charset="-120"/>
                  </a:rPr>
                  <a:t>管理制度導入電腦作業</a:t>
                </a:r>
                <a:r>
                  <a:rPr lang="en-US" altLang="zh-TW" sz="2400" b="1">
                    <a:ea typeface="標楷體" pitchFamily="65" charset="-120"/>
                  </a:rPr>
                  <a:t>(</a:t>
                </a:r>
                <a:r>
                  <a:rPr lang="zh-TW" altLang="en-US" sz="2400" b="1">
                    <a:ea typeface="標楷體" pitchFamily="65" charset="-120"/>
                  </a:rPr>
                  <a:t>批次</a:t>
                </a:r>
                <a:r>
                  <a:rPr lang="en-US" altLang="zh-TW" sz="2400" b="1">
                    <a:ea typeface="標楷體" pitchFamily="65" charset="-120"/>
                  </a:rPr>
                  <a:t>)</a:t>
                </a:r>
              </a:p>
            </p:txBody>
          </p:sp>
        </p:grpSp>
        <p:sp>
          <p:nvSpPr>
            <p:cNvPr id="67591" name="Rectangle 10"/>
            <p:cNvSpPr>
              <a:spLocks noChangeArrowheads="1"/>
            </p:cNvSpPr>
            <p:nvPr/>
          </p:nvSpPr>
          <p:spPr bwMode="auto">
            <a:xfrm>
              <a:off x="144" y="672"/>
              <a:ext cx="5520" cy="3504"/>
            </a:xfrm>
            <a:prstGeom prst="rect">
              <a:avLst/>
            </a:prstGeom>
            <a:noFill/>
            <a:ln w="38100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843" y="3216"/>
              <a:ext cx="1989" cy="288"/>
              <a:chOff x="576" y="3312"/>
              <a:chExt cx="1989" cy="288"/>
            </a:xfrm>
          </p:grpSpPr>
          <p:sp>
            <p:nvSpPr>
              <p:cNvPr id="67614" name="Line 12"/>
              <p:cNvSpPr>
                <a:spLocks noChangeShapeType="1"/>
              </p:cNvSpPr>
              <p:nvPr/>
            </p:nvSpPr>
            <p:spPr bwMode="auto">
              <a:xfrm>
                <a:off x="576" y="3456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15" name="Text Box 13"/>
              <p:cNvSpPr txBox="1">
                <a:spLocks noChangeArrowheads="1"/>
              </p:cNvSpPr>
              <p:nvPr/>
            </p:nvSpPr>
            <p:spPr bwMode="auto">
              <a:xfrm>
                <a:off x="816" y="3312"/>
                <a:ext cx="1749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(1983)  </a:t>
                </a:r>
                <a:r>
                  <a:rPr lang="zh-TW" altLang="en-US" sz="2400" b="1">
                    <a:ea typeface="標楷體" pitchFamily="65" charset="-120"/>
                  </a:rPr>
                  <a:t>各公司</a:t>
                </a:r>
                <a:r>
                  <a:rPr lang="en-US" altLang="zh-TW" sz="2400" b="1">
                    <a:ea typeface="標楷體" pitchFamily="65" charset="-120"/>
                  </a:rPr>
                  <a:t>ERP</a:t>
                </a: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1232" y="2784"/>
              <a:ext cx="2277" cy="288"/>
              <a:chOff x="816" y="2928"/>
              <a:chExt cx="2277" cy="288"/>
            </a:xfrm>
          </p:grpSpPr>
          <p:sp>
            <p:nvSpPr>
              <p:cNvPr id="67612" name="Line 15"/>
              <p:cNvSpPr>
                <a:spLocks noChangeShapeType="1"/>
              </p:cNvSpPr>
              <p:nvPr/>
            </p:nvSpPr>
            <p:spPr bwMode="auto">
              <a:xfrm>
                <a:off x="816" y="3072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13" name="Text Box 16"/>
              <p:cNvSpPr txBox="1">
                <a:spLocks noChangeArrowheads="1"/>
              </p:cNvSpPr>
              <p:nvPr/>
            </p:nvSpPr>
            <p:spPr bwMode="auto">
              <a:xfrm>
                <a:off x="960" y="2928"/>
                <a:ext cx="2133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(1989)  </a:t>
                </a:r>
                <a:r>
                  <a:rPr lang="zh-TW" altLang="en-US" sz="2400" b="1">
                    <a:ea typeface="標楷體" pitchFamily="65" charset="-120"/>
                  </a:rPr>
                  <a:t>整合企業體</a:t>
                </a:r>
                <a:r>
                  <a:rPr lang="en-US" altLang="zh-TW" sz="2400" b="1">
                    <a:ea typeface="標楷體" pitchFamily="65" charset="-120"/>
                  </a:rPr>
                  <a:t>ERP</a:t>
                </a: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573" y="2448"/>
              <a:ext cx="1456" cy="288"/>
              <a:chOff x="1056" y="2448"/>
              <a:chExt cx="1456" cy="288"/>
            </a:xfrm>
          </p:grpSpPr>
          <p:sp>
            <p:nvSpPr>
              <p:cNvPr id="67610" name="Line 18"/>
              <p:cNvSpPr>
                <a:spLocks noChangeShapeType="1"/>
              </p:cNvSpPr>
              <p:nvPr/>
            </p:nvSpPr>
            <p:spPr bwMode="auto">
              <a:xfrm>
                <a:off x="1056" y="2592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11" name="Text Box 19"/>
              <p:cNvSpPr txBox="1">
                <a:spLocks noChangeArrowheads="1"/>
              </p:cNvSpPr>
              <p:nvPr/>
            </p:nvSpPr>
            <p:spPr bwMode="auto">
              <a:xfrm>
                <a:off x="1296" y="2448"/>
                <a:ext cx="121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(1993)  CRM</a:t>
                </a:r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1867" y="2160"/>
              <a:ext cx="2789" cy="288"/>
              <a:chOff x="1248" y="2160"/>
              <a:chExt cx="2789" cy="288"/>
            </a:xfrm>
          </p:grpSpPr>
          <p:sp>
            <p:nvSpPr>
              <p:cNvPr id="67608" name="Line 21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09" name="Text Box 22"/>
              <p:cNvSpPr txBox="1">
                <a:spLocks noChangeArrowheads="1"/>
              </p:cNvSpPr>
              <p:nvPr/>
            </p:nvSpPr>
            <p:spPr bwMode="auto">
              <a:xfrm>
                <a:off x="1488" y="2160"/>
                <a:ext cx="2549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(1994)  SCM(EDI)</a:t>
                </a:r>
                <a:r>
                  <a:rPr lang="zh-TW" altLang="en-US" sz="2400" b="1">
                    <a:ea typeface="標楷體" pitchFamily="65" charset="-120"/>
                  </a:rPr>
                  <a:t>、</a:t>
                </a:r>
                <a:r>
                  <a:rPr lang="zh-TW" altLang="zh-TW" sz="2400" b="1">
                    <a:ea typeface="標楷體" pitchFamily="65" charset="-120"/>
                  </a:rPr>
                  <a:t>銀行</a:t>
                </a:r>
                <a:r>
                  <a:rPr lang="en-US" altLang="zh-TW" sz="2400" b="1">
                    <a:ea typeface="標楷體" pitchFamily="65" charset="-120"/>
                  </a:rPr>
                  <a:t>EDI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2352" y="1680"/>
              <a:ext cx="1829" cy="288"/>
              <a:chOff x="1488" y="1680"/>
              <a:chExt cx="1829" cy="288"/>
            </a:xfrm>
          </p:grpSpPr>
          <p:sp>
            <p:nvSpPr>
              <p:cNvPr id="67606" name="Line 24"/>
              <p:cNvSpPr>
                <a:spLocks noChangeShapeType="1"/>
              </p:cNvSpPr>
              <p:nvPr/>
            </p:nvSpPr>
            <p:spPr bwMode="auto">
              <a:xfrm>
                <a:off x="1488" y="1824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07" name="Text Box 25"/>
              <p:cNvSpPr txBox="1">
                <a:spLocks noChangeArrowheads="1"/>
              </p:cNvSpPr>
              <p:nvPr/>
            </p:nvSpPr>
            <p:spPr bwMode="auto">
              <a:xfrm>
                <a:off x="1771" y="1680"/>
                <a:ext cx="154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(1998)  </a:t>
                </a:r>
                <a:r>
                  <a:rPr lang="zh-TW" altLang="en-US" sz="2400" b="1">
                    <a:ea typeface="標楷體" pitchFamily="65" charset="-120"/>
                  </a:rPr>
                  <a:t>衛星發包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635" y="1344"/>
              <a:ext cx="2325" cy="288"/>
              <a:chOff x="1680" y="1344"/>
              <a:chExt cx="2325" cy="288"/>
            </a:xfrm>
          </p:grpSpPr>
          <p:sp>
            <p:nvSpPr>
              <p:cNvPr id="67604" name="Line 27"/>
              <p:cNvSpPr>
                <a:spLocks noChangeShapeType="1"/>
              </p:cNvSpPr>
              <p:nvPr/>
            </p:nvSpPr>
            <p:spPr bwMode="auto">
              <a:xfrm>
                <a:off x="1680" y="1488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05" name="Text Box 28"/>
              <p:cNvSpPr txBox="1">
                <a:spLocks noChangeArrowheads="1"/>
              </p:cNvSpPr>
              <p:nvPr/>
            </p:nvSpPr>
            <p:spPr bwMode="auto">
              <a:xfrm>
                <a:off x="1968" y="1344"/>
                <a:ext cx="2037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(1999)  SCM(Internet)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928" y="1008"/>
              <a:ext cx="2741" cy="288"/>
              <a:chOff x="1872" y="1008"/>
              <a:chExt cx="2741" cy="288"/>
            </a:xfrm>
          </p:grpSpPr>
          <p:sp>
            <p:nvSpPr>
              <p:cNvPr id="67602" name="Line 30"/>
              <p:cNvSpPr>
                <a:spLocks noChangeShapeType="1"/>
              </p:cNvSpPr>
              <p:nvPr/>
            </p:nvSpPr>
            <p:spPr bwMode="auto">
              <a:xfrm>
                <a:off x="1872" y="1152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03" name="Text Box 31"/>
              <p:cNvSpPr txBox="1">
                <a:spLocks noChangeArrowheads="1"/>
              </p:cNvSpPr>
              <p:nvPr/>
            </p:nvSpPr>
            <p:spPr bwMode="auto">
              <a:xfrm>
                <a:off x="2160" y="1008"/>
                <a:ext cx="2453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(2000)  OA</a:t>
                </a:r>
                <a:r>
                  <a:rPr lang="zh-TW" altLang="en-US" sz="2400" b="1">
                    <a:ea typeface="標楷體" pitchFamily="65" charset="-120"/>
                  </a:rPr>
                  <a:t>、知識管理</a:t>
                </a:r>
                <a:r>
                  <a:rPr lang="en-US" altLang="zh-TW" sz="2400" b="1">
                    <a:ea typeface="標楷體" pitchFamily="65" charset="-120"/>
                  </a:rPr>
                  <a:t>(KM)</a:t>
                </a:r>
              </a:p>
            </p:txBody>
          </p:sp>
        </p:grpSp>
        <p:grpSp>
          <p:nvGrpSpPr>
            <p:cNvPr id="11" name="Group 32"/>
            <p:cNvGrpSpPr>
              <a:grpSpLocks/>
            </p:cNvGrpSpPr>
            <p:nvPr/>
          </p:nvGrpSpPr>
          <p:grpSpPr bwMode="auto">
            <a:xfrm>
              <a:off x="240" y="3840"/>
              <a:ext cx="4837" cy="518"/>
              <a:chOff x="336" y="3744"/>
              <a:chExt cx="4837" cy="518"/>
            </a:xfrm>
          </p:grpSpPr>
          <p:sp>
            <p:nvSpPr>
              <p:cNvPr id="67600" name="Line 33"/>
              <p:cNvSpPr>
                <a:spLocks noChangeShapeType="1"/>
              </p:cNvSpPr>
              <p:nvPr/>
            </p:nvSpPr>
            <p:spPr bwMode="auto">
              <a:xfrm>
                <a:off x="336" y="3888"/>
                <a:ext cx="144" cy="0"/>
              </a:xfrm>
              <a:prstGeom prst="line">
                <a:avLst/>
              </a:prstGeom>
              <a:noFill/>
              <a:ln w="57150">
                <a:solidFill>
                  <a:srgbClr val="FFFF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7601" name="Text Box 34"/>
              <p:cNvSpPr txBox="1">
                <a:spLocks noChangeArrowheads="1"/>
              </p:cNvSpPr>
              <p:nvPr/>
            </p:nvSpPr>
            <p:spPr bwMode="auto">
              <a:xfrm>
                <a:off x="480" y="3744"/>
                <a:ext cx="4693" cy="51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 b="1">
                    <a:ea typeface="標楷體" pitchFamily="65" charset="-120"/>
                  </a:rPr>
                  <a:t>(1966) </a:t>
                </a:r>
                <a:r>
                  <a:rPr lang="zh-TW" altLang="en-US" sz="2400" b="1">
                    <a:ea typeface="標楷體" pitchFamily="65" charset="-120"/>
                  </a:rPr>
                  <a:t>管理制度建立</a:t>
                </a:r>
                <a:r>
                  <a:rPr lang="en-US" altLang="zh-TW" sz="2400" b="1">
                    <a:ea typeface="標楷體" pitchFamily="65" charset="-120"/>
                  </a:rPr>
                  <a:t>(</a:t>
                </a:r>
                <a:r>
                  <a:rPr lang="zh-TW" altLang="en-US" sz="2400" b="1">
                    <a:ea typeface="標楷體" pitchFamily="65" charset="-120"/>
                  </a:rPr>
                  <a:t>本圖表以台塑公司管理制度為例</a:t>
                </a:r>
                <a:r>
                  <a:rPr lang="en-US" altLang="zh-TW" sz="2400" b="1">
                    <a:ea typeface="標楷體" pitchFamily="65" charset="-120"/>
                  </a:rPr>
                  <a:t>)</a:t>
                </a:r>
              </a:p>
              <a:p>
                <a:pPr eaLnBrk="0" hangingPunct="0"/>
                <a:endParaRPr lang="en-US" altLang="zh-TW" sz="2400" b="1">
                  <a:ea typeface="標楷體" pitchFamily="65" charset="-12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8F167-8878-4C44-B1DB-3FCF2DA9DCE8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76250" y="1089025"/>
            <a:ext cx="8229600" cy="5175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台塑企業的管理簡而言之是「管理靠制度，制度靠表單、表單靠電腦」，換言之，台塑的知識均化成制度，再以制度推行到全企業，而制度的設計即包含過去累積的經驗與智慧，再加上創新與學習使制度日趨完善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以採購為例，台塑有其獨特的採購制度，由總管理處統一採購，總管理處首先列出優良廠商名單，再由優良廠商名錄中，隨機抽取三到五家要求報價，決標時並要求此次決標價格不得超過上次決標價格。若廠商參加投標多次而未得標者，則剔除於優良廠商名錄，因此杜絕圍標之惡習。此一制度看似簡單，卻孕育長年來所累積的知識，而加以制度化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同樣的，台塑的保養制度也從定期保養走向全員保養、預知保養，知識的密度孕含於制度之中，再由總管理處加以追蹤、跟催、加以改進。從知識的創造、建構、歸檔、制度化、擴散、再創新，成為知識管理的標準教材。台塑企業憑著以知識為基礎的管理制度，創下塑膠王國。 </a:t>
            </a:r>
          </a:p>
        </p:txBody>
      </p:sp>
      <p:sp>
        <p:nvSpPr>
          <p:cNvPr id="73732" name="Text Box 3"/>
          <p:cNvSpPr txBox="1">
            <a:spLocks noChangeArrowheads="1"/>
          </p:cNvSpPr>
          <p:nvPr/>
        </p:nvSpPr>
        <p:spPr bwMode="auto">
          <a:xfrm>
            <a:off x="762000" y="0"/>
            <a:ext cx="72961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4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台塑企業知識管理要素：制度化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838200"/>
            <a:ext cx="8497888" cy="76200"/>
            <a:chOff x="192" y="720"/>
            <a:chExt cx="5353" cy="48"/>
          </a:xfrm>
        </p:grpSpPr>
        <p:sp>
          <p:nvSpPr>
            <p:cNvPr id="73735" name="Line 5"/>
            <p:cNvSpPr>
              <a:spLocks noChangeShapeType="1"/>
            </p:cNvSpPr>
            <p:nvPr/>
          </p:nvSpPr>
          <p:spPr bwMode="auto">
            <a:xfrm>
              <a:off x="192" y="768"/>
              <a:ext cx="5353" cy="0"/>
            </a:xfrm>
            <a:prstGeom prst="line">
              <a:avLst/>
            </a:prstGeom>
            <a:noFill/>
            <a:ln w="254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3736" name="Line 6"/>
            <p:cNvSpPr>
              <a:spLocks noChangeShapeType="1"/>
            </p:cNvSpPr>
            <p:nvPr/>
          </p:nvSpPr>
          <p:spPr bwMode="auto">
            <a:xfrm>
              <a:off x="208" y="720"/>
              <a:ext cx="5321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3734" name="Text Box 7"/>
          <p:cNvSpPr txBox="1">
            <a:spLocks noChangeArrowheads="1"/>
          </p:cNvSpPr>
          <p:nvPr/>
        </p:nvSpPr>
        <p:spPr bwMode="ltGray">
          <a:xfrm>
            <a:off x="2862263" y="6264275"/>
            <a:ext cx="3657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762000" indent="-762000" algn="ctr"/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資料來源：湯明哲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304800" y="1143000"/>
            <a:ext cx="8497888" cy="76200"/>
            <a:chOff x="192" y="720"/>
            <a:chExt cx="5353" cy="48"/>
          </a:xfrm>
        </p:grpSpPr>
        <p:sp>
          <p:nvSpPr>
            <p:cNvPr id="3118" name="Line 1027"/>
            <p:cNvSpPr>
              <a:spLocks noChangeShapeType="1"/>
            </p:cNvSpPr>
            <p:nvPr/>
          </p:nvSpPr>
          <p:spPr bwMode="auto">
            <a:xfrm>
              <a:off x="192" y="768"/>
              <a:ext cx="5353" cy="0"/>
            </a:xfrm>
            <a:prstGeom prst="line">
              <a:avLst/>
            </a:prstGeom>
            <a:noFill/>
            <a:ln w="254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9" name="Line 1028"/>
            <p:cNvSpPr>
              <a:spLocks noChangeShapeType="1"/>
            </p:cNvSpPr>
            <p:nvPr/>
          </p:nvSpPr>
          <p:spPr bwMode="auto">
            <a:xfrm>
              <a:off x="208" y="720"/>
              <a:ext cx="5321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80" name="Rectangle 1029"/>
          <p:cNvSpPr>
            <a:spLocks noChangeArrowheads="1"/>
          </p:cNvSpPr>
          <p:nvPr/>
        </p:nvSpPr>
        <p:spPr bwMode="auto">
          <a:xfrm>
            <a:off x="838200" y="4572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latin typeface="全真楷書" pitchFamily="49" charset="-120"/>
                <a:ea typeface="標楷體" pitchFamily="65" charset="-120"/>
              </a:rPr>
              <a:t>台塑企業知識管理要素：目標</a:t>
            </a:r>
            <a:endParaRPr lang="zh-TW" altLang="en-US" sz="4000" b="1"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3" name="Group 1030"/>
          <p:cNvGrpSpPr>
            <a:grpSpLocks/>
          </p:cNvGrpSpPr>
          <p:nvPr/>
        </p:nvGrpSpPr>
        <p:grpSpPr bwMode="auto">
          <a:xfrm>
            <a:off x="882650" y="1600200"/>
            <a:ext cx="1860550" cy="4953000"/>
            <a:chOff x="556" y="1008"/>
            <a:chExt cx="1172" cy="3120"/>
          </a:xfrm>
        </p:grpSpPr>
        <p:grpSp>
          <p:nvGrpSpPr>
            <p:cNvPr id="4" name="Group 1031"/>
            <p:cNvGrpSpPr>
              <a:grpSpLocks/>
            </p:cNvGrpSpPr>
            <p:nvPr/>
          </p:nvGrpSpPr>
          <p:grpSpPr bwMode="auto">
            <a:xfrm>
              <a:off x="604" y="1008"/>
              <a:ext cx="1076" cy="624"/>
              <a:chOff x="432" y="1008"/>
              <a:chExt cx="1076" cy="624"/>
            </a:xfrm>
          </p:grpSpPr>
          <p:grpSp>
            <p:nvGrpSpPr>
              <p:cNvPr id="5" name="Group 1032"/>
              <p:cNvGrpSpPr>
                <a:grpSpLocks/>
              </p:cNvGrpSpPr>
              <p:nvPr/>
            </p:nvGrpSpPr>
            <p:grpSpPr bwMode="auto">
              <a:xfrm>
                <a:off x="432" y="1008"/>
                <a:ext cx="612" cy="432"/>
                <a:chOff x="528" y="1248"/>
                <a:chExt cx="612" cy="480"/>
              </a:xfrm>
            </p:grpSpPr>
            <p:grpSp>
              <p:nvGrpSpPr>
                <p:cNvPr id="6" name="Group 1033"/>
                <p:cNvGrpSpPr>
                  <a:grpSpLocks/>
                </p:cNvGrpSpPr>
                <p:nvPr/>
              </p:nvGrpSpPr>
              <p:grpSpPr bwMode="auto">
                <a:xfrm>
                  <a:off x="528" y="1248"/>
                  <a:ext cx="394" cy="399"/>
                  <a:chOff x="432" y="1200"/>
                  <a:chExt cx="394" cy="399"/>
                </a:xfrm>
              </p:grpSpPr>
              <p:sp>
                <p:nvSpPr>
                  <p:cNvPr id="3098" name="Freeform 1034"/>
                  <p:cNvSpPr>
                    <a:spLocks/>
                  </p:cNvSpPr>
                  <p:nvPr/>
                </p:nvSpPr>
                <p:spPr bwMode="auto">
                  <a:xfrm>
                    <a:off x="432" y="1200"/>
                    <a:ext cx="394" cy="399"/>
                  </a:xfrm>
                  <a:custGeom>
                    <a:avLst/>
                    <a:gdLst>
                      <a:gd name="T0" fmla="*/ 1 w 787"/>
                      <a:gd name="T1" fmla="*/ 1 h 798"/>
                      <a:gd name="T2" fmla="*/ 1 w 787"/>
                      <a:gd name="T3" fmla="*/ 1 h 798"/>
                      <a:gd name="T4" fmla="*/ 1 w 787"/>
                      <a:gd name="T5" fmla="*/ 1 h 798"/>
                      <a:gd name="T6" fmla="*/ 1 w 787"/>
                      <a:gd name="T7" fmla="*/ 1 h 798"/>
                      <a:gd name="T8" fmla="*/ 1 w 787"/>
                      <a:gd name="T9" fmla="*/ 1 h 798"/>
                      <a:gd name="T10" fmla="*/ 1 w 787"/>
                      <a:gd name="T11" fmla="*/ 1 h 798"/>
                      <a:gd name="T12" fmla="*/ 1 w 787"/>
                      <a:gd name="T13" fmla="*/ 1 h 798"/>
                      <a:gd name="T14" fmla="*/ 1 w 787"/>
                      <a:gd name="T15" fmla="*/ 1 h 798"/>
                      <a:gd name="T16" fmla="*/ 1 w 787"/>
                      <a:gd name="T17" fmla="*/ 1 h 798"/>
                      <a:gd name="T18" fmla="*/ 1 w 787"/>
                      <a:gd name="T19" fmla="*/ 1 h 798"/>
                      <a:gd name="T20" fmla="*/ 1 w 787"/>
                      <a:gd name="T21" fmla="*/ 1 h 798"/>
                      <a:gd name="T22" fmla="*/ 0 w 787"/>
                      <a:gd name="T23" fmla="*/ 1 h 798"/>
                      <a:gd name="T24" fmla="*/ 1 w 787"/>
                      <a:gd name="T25" fmla="*/ 1 h 798"/>
                      <a:gd name="T26" fmla="*/ 1 w 787"/>
                      <a:gd name="T27" fmla="*/ 1 h 798"/>
                      <a:gd name="T28" fmla="*/ 1 w 787"/>
                      <a:gd name="T29" fmla="*/ 1 h 798"/>
                      <a:gd name="T30" fmla="*/ 1 w 787"/>
                      <a:gd name="T31" fmla="*/ 1 h 798"/>
                      <a:gd name="T32" fmla="*/ 1 w 787"/>
                      <a:gd name="T33" fmla="*/ 1 h 798"/>
                      <a:gd name="T34" fmla="*/ 1 w 787"/>
                      <a:gd name="T35" fmla="*/ 1 h 798"/>
                      <a:gd name="T36" fmla="*/ 1 w 787"/>
                      <a:gd name="T37" fmla="*/ 1 h 798"/>
                      <a:gd name="T38" fmla="*/ 1 w 787"/>
                      <a:gd name="T39" fmla="*/ 1 h 798"/>
                      <a:gd name="T40" fmla="*/ 1 w 787"/>
                      <a:gd name="T41" fmla="*/ 1 h 798"/>
                      <a:gd name="T42" fmla="*/ 1 w 787"/>
                      <a:gd name="T43" fmla="*/ 1 h 798"/>
                      <a:gd name="T44" fmla="*/ 1 w 787"/>
                      <a:gd name="T45" fmla="*/ 1 h 798"/>
                      <a:gd name="T46" fmla="*/ 1 w 787"/>
                      <a:gd name="T47" fmla="*/ 1 h 798"/>
                      <a:gd name="T48" fmla="*/ 1 w 787"/>
                      <a:gd name="T49" fmla="*/ 1 h 798"/>
                      <a:gd name="T50" fmla="*/ 1 w 787"/>
                      <a:gd name="T51" fmla="*/ 1 h 798"/>
                      <a:gd name="T52" fmla="*/ 1 w 787"/>
                      <a:gd name="T53" fmla="*/ 1 h 798"/>
                      <a:gd name="T54" fmla="*/ 1 w 787"/>
                      <a:gd name="T55" fmla="*/ 1 h 798"/>
                      <a:gd name="T56" fmla="*/ 1 w 787"/>
                      <a:gd name="T57" fmla="*/ 1 h 798"/>
                      <a:gd name="T58" fmla="*/ 1 w 787"/>
                      <a:gd name="T59" fmla="*/ 1 h 798"/>
                      <a:gd name="T60" fmla="*/ 1 w 787"/>
                      <a:gd name="T61" fmla="*/ 1 h 798"/>
                      <a:gd name="T62" fmla="*/ 1 w 787"/>
                      <a:gd name="T63" fmla="*/ 1 h 798"/>
                      <a:gd name="T64" fmla="*/ 1 w 787"/>
                      <a:gd name="T65" fmla="*/ 1 h 798"/>
                      <a:gd name="T66" fmla="*/ 1 w 787"/>
                      <a:gd name="T67" fmla="*/ 1 h 798"/>
                      <a:gd name="T68" fmla="*/ 1 w 787"/>
                      <a:gd name="T69" fmla="*/ 1 h 798"/>
                      <a:gd name="T70" fmla="*/ 1 w 787"/>
                      <a:gd name="T71" fmla="*/ 1 h 798"/>
                      <a:gd name="T72" fmla="*/ 1 w 787"/>
                      <a:gd name="T73" fmla="*/ 1 h 798"/>
                      <a:gd name="T74" fmla="*/ 1 w 787"/>
                      <a:gd name="T75" fmla="*/ 1 h 798"/>
                      <a:gd name="T76" fmla="*/ 1 w 787"/>
                      <a:gd name="T77" fmla="*/ 1 h 798"/>
                      <a:gd name="T78" fmla="*/ 1 w 787"/>
                      <a:gd name="T79" fmla="*/ 1 h 798"/>
                      <a:gd name="T80" fmla="*/ 1 w 787"/>
                      <a:gd name="T81" fmla="*/ 1 h 798"/>
                      <a:gd name="T82" fmla="*/ 1 w 787"/>
                      <a:gd name="T83" fmla="*/ 1 h 798"/>
                      <a:gd name="T84" fmla="*/ 1 w 787"/>
                      <a:gd name="T85" fmla="*/ 1 h 798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w 787"/>
                      <a:gd name="T130" fmla="*/ 0 h 798"/>
                      <a:gd name="T131" fmla="*/ 787 w 787"/>
                      <a:gd name="T132" fmla="*/ 798 h 798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T129" t="T130" r="T131" b="T132"/>
                    <a:pathLst>
                      <a:path w="787" h="798">
                        <a:moveTo>
                          <a:pt x="480" y="588"/>
                        </a:moveTo>
                        <a:lnTo>
                          <a:pt x="484" y="589"/>
                        </a:lnTo>
                        <a:lnTo>
                          <a:pt x="486" y="590"/>
                        </a:lnTo>
                        <a:lnTo>
                          <a:pt x="489" y="593"/>
                        </a:lnTo>
                        <a:lnTo>
                          <a:pt x="490" y="595"/>
                        </a:lnTo>
                        <a:lnTo>
                          <a:pt x="490" y="598"/>
                        </a:lnTo>
                        <a:lnTo>
                          <a:pt x="489" y="603"/>
                        </a:lnTo>
                        <a:lnTo>
                          <a:pt x="485" y="605"/>
                        </a:lnTo>
                        <a:lnTo>
                          <a:pt x="480" y="608"/>
                        </a:lnTo>
                        <a:lnTo>
                          <a:pt x="480" y="719"/>
                        </a:lnTo>
                        <a:lnTo>
                          <a:pt x="480" y="720"/>
                        </a:lnTo>
                        <a:lnTo>
                          <a:pt x="479" y="723"/>
                        </a:lnTo>
                        <a:lnTo>
                          <a:pt x="477" y="727"/>
                        </a:lnTo>
                        <a:lnTo>
                          <a:pt x="474" y="732"/>
                        </a:lnTo>
                        <a:lnTo>
                          <a:pt x="469" y="738"/>
                        </a:lnTo>
                        <a:lnTo>
                          <a:pt x="463" y="742"/>
                        </a:lnTo>
                        <a:lnTo>
                          <a:pt x="455" y="747"/>
                        </a:lnTo>
                        <a:lnTo>
                          <a:pt x="445" y="751"/>
                        </a:lnTo>
                        <a:lnTo>
                          <a:pt x="430" y="755"/>
                        </a:lnTo>
                        <a:lnTo>
                          <a:pt x="410" y="759"/>
                        </a:lnTo>
                        <a:lnTo>
                          <a:pt x="387" y="763"/>
                        </a:lnTo>
                        <a:lnTo>
                          <a:pt x="362" y="765"/>
                        </a:lnTo>
                        <a:lnTo>
                          <a:pt x="337" y="766"/>
                        </a:lnTo>
                        <a:lnTo>
                          <a:pt x="314" y="765"/>
                        </a:lnTo>
                        <a:lnTo>
                          <a:pt x="293" y="762"/>
                        </a:lnTo>
                        <a:lnTo>
                          <a:pt x="277" y="756"/>
                        </a:lnTo>
                        <a:lnTo>
                          <a:pt x="272" y="764"/>
                        </a:lnTo>
                        <a:lnTo>
                          <a:pt x="262" y="773"/>
                        </a:lnTo>
                        <a:lnTo>
                          <a:pt x="246" y="781"/>
                        </a:lnTo>
                        <a:lnTo>
                          <a:pt x="225" y="789"/>
                        </a:lnTo>
                        <a:lnTo>
                          <a:pt x="200" y="795"/>
                        </a:lnTo>
                        <a:lnTo>
                          <a:pt x="170" y="798"/>
                        </a:lnTo>
                        <a:lnTo>
                          <a:pt x="138" y="798"/>
                        </a:lnTo>
                        <a:lnTo>
                          <a:pt x="101" y="795"/>
                        </a:lnTo>
                        <a:lnTo>
                          <a:pt x="0" y="665"/>
                        </a:lnTo>
                        <a:lnTo>
                          <a:pt x="0" y="75"/>
                        </a:lnTo>
                        <a:lnTo>
                          <a:pt x="13" y="75"/>
                        </a:lnTo>
                        <a:lnTo>
                          <a:pt x="26" y="83"/>
                        </a:lnTo>
                        <a:lnTo>
                          <a:pt x="33" y="83"/>
                        </a:lnTo>
                        <a:lnTo>
                          <a:pt x="43" y="84"/>
                        </a:lnTo>
                        <a:lnTo>
                          <a:pt x="53" y="84"/>
                        </a:lnTo>
                        <a:lnTo>
                          <a:pt x="64" y="83"/>
                        </a:lnTo>
                        <a:lnTo>
                          <a:pt x="76" y="83"/>
                        </a:lnTo>
                        <a:lnTo>
                          <a:pt x="85" y="82"/>
                        </a:lnTo>
                        <a:lnTo>
                          <a:pt x="93" y="81"/>
                        </a:lnTo>
                        <a:lnTo>
                          <a:pt x="98" y="79"/>
                        </a:lnTo>
                        <a:lnTo>
                          <a:pt x="98" y="62"/>
                        </a:lnTo>
                        <a:lnTo>
                          <a:pt x="107" y="62"/>
                        </a:lnTo>
                        <a:lnTo>
                          <a:pt x="152" y="72"/>
                        </a:lnTo>
                        <a:lnTo>
                          <a:pt x="152" y="13"/>
                        </a:lnTo>
                        <a:lnTo>
                          <a:pt x="164" y="14"/>
                        </a:lnTo>
                        <a:lnTo>
                          <a:pt x="180" y="15"/>
                        </a:lnTo>
                        <a:lnTo>
                          <a:pt x="198" y="16"/>
                        </a:lnTo>
                        <a:lnTo>
                          <a:pt x="215" y="16"/>
                        </a:lnTo>
                        <a:lnTo>
                          <a:pt x="232" y="16"/>
                        </a:lnTo>
                        <a:lnTo>
                          <a:pt x="248" y="15"/>
                        </a:lnTo>
                        <a:lnTo>
                          <a:pt x="261" y="14"/>
                        </a:lnTo>
                        <a:lnTo>
                          <a:pt x="270" y="13"/>
                        </a:lnTo>
                        <a:lnTo>
                          <a:pt x="270" y="0"/>
                        </a:lnTo>
                        <a:lnTo>
                          <a:pt x="484" y="52"/>
                        </a:lnTo>
                        <a:lnTo>
                          <a:pt x="484" y="82"/>
                        </a:lnTo>
                        <a:lnTo>
                          <a:pt x="500" y="76"/>
                        </a:lnTo>
                        <a:lnTo>
                          <a:pt x="499" y="74"/>
                        </a:lnTo>
                        <a:lnTo>
                          <a:pt x="499" y="67"/>
                        </a:lnTo>
                        <a:lnTo>
                          <a:pt x="499" y="61"/>
                        </a:lnTo>
                        <a:lnTo>
                          <a:pt x="501" y="60"/>
                        </a:lnTo>
                        <a:lnTo>
                          <a:pt x="507" y="62"/>
                        </a:lnTo>
                        <a:lnTo>
                          <a:pt x="518" y="66"/>
                        </a:lnTo>
                        <a:lnTo>
                          <a:pt x="535" y="69"/>
                        </a:lnTo>
                        <a:lnTo>
                          <a:pt x="552" y="75"/>
                        </a:lnTo>
                        <a:lnTo>
                          <a:pt x="569" y="79"/>
                        </a:lnTo>
                        <a:lnTo>
                          <a:pt x="584" y="84"/>
                        </a:lnTo>
                        <a:lnTo>
                          <a:pt x="594" y="86"/>
                        </a:lnTo>
                        <a:lnTo>
                          <a:pt x="598" y="87"/>
                        </a:lnTo>
                        <a:lnTo>
                          <a:pt x="600" y="86"/>
                        </a:lnTo>
                        <a:lnTo>
                          <a:pt x="606" y="85"/>
                        </a:lnTo>
                        <a:lnTo>
                          <a:pt x="612" y="85"/>
                        </a:lnTo>
                        <a:lnTo>
                          <a:pt x="615" y="86"/>
                        </a:lnTo>
                        <a:lnTo>
                          <a:pt x="617" y="94"/>
                        </a:lnTo>
                        <a:lnTo>
                          <a:pt x="624" y="114"/>
                        </a:lnTo>
                        <a:lnTo>
                          <a:pt x="633" y="144"/>
                        </a:lnTo>
                        <a:lnTo>
                          <a:pt x="645" y="183"/>
                        </a:lnTo>
                        <a:lnTo>
                          <a:pt x="648" y="183"/>
                        </a:lnTo>
                        <a:lnTo>
                          <a:pt x="652" y="183"/>
                        </a:lnTo>
                        <a:lnTo>
                          <a:pt x="654" y="185"/>
                        </a:lnTo>
                        <a:lnTo>
                          <a:pt x="655" y="186"/>
                        </a:lnTo>
                        <a:lnTo>
                          <a:pt x="656" y="190"/>
                        </a:lnTo>
                        <a:lnTo>
                          <a:pt x="656" y="193"/>
                        </a:lnTo>
                        <a:lnTo>
                          <a:pt x="654" y="197"/>
                        </a:lnTo>
                        <a:lnTo>
                          <a:pt x="649" y="199"/>
                        </a:lnTo>
                        <a:lnTo>
                          <a:pt x="661" y="238"/>
                        </a:lnTo>
                        <a:lnTo>
                          <a:pt x="674" y="280"/>
                        </a:lnTo>
                        <a:lnTo>
                          <a:pt x="687" y="324"/>
                        </a:lnTo>
                        <a:lnTo>
                          <a:pt x="701" y="369"/>
                        </a:lnTo>
                        <a:lnTo>
                          <a:pt x="715" y="414"/>
                        </a:lnTo>
                        <a:lnTo>
                          <a:pt x="728" y="459"/>
                        </a:lnTo>
                        <a:lnTo>
                          <a:pt x="740" y="500"/>
                        </a:lnTo>
                        <a:lnTo>
                          <a:pt x="752" y="540"/>
                        </a:lnTo>
                        <a:lnTo>
                          <a:pt x="755" y="540"/>
                        </a:lnTo>
                        <a:lnTo>
                          <a:pt x="759" y="540"/>
                        </a:lnTo>
                        <a:lnTo>
                          <a:pt x="762" y="542"/>
                        </a:lnTo>
                        <a:lnTo>
                          <a:pt x="763" y="543"/>
                        </a:lnTo>
                        <a:lnTo>
                          <a:pt x="764" y="547"/>
                        </a:lnTo>
                        <a:lnTo>
                          <a:pt x="764" y="550"/>
                        </a:lnTo>
                        <a:lnTo>
                          <a:pt x="762" y="553"/>
                        </a:lnTo>
                        <a:lnTo>
                          <a:pt x="758" y="556"/>
                        </a:lnTo>
                        <a:lnTo>
                          <a:pt x="769" y="595"/>
                        </a:lnTo>
                        <a:lnTo>
                          <a:pt x="778" y="625"/>
                        </a:lnTo>
                        <a:lnTo>
                          <a:pt x="784" y="644"/>
                        </a:lnTo>
                        <a:lnTo>
                          <a:pt x="786" y="651"/>
                        </a:lnTo>
                        <a:lnTo>
                          <a:pt x="787" y="654"/>
                        </a:lnTo>
                        <a:lnTo>
                          <a:pt x="787" y="660"/>
                        </a:lnTo>
                        <a:lnTo>
                          <a:pt x="786" y="670"/>
                        </a:lnTo>
                        <a:lnTo>
                          <a:pt x="779" y="678"/>
                        </a:lnTo>
                        <a:lnTo>
                          <a:pt x="772" y="681"/>
                        </a:lnTo>
                        <a:lnTo>
                          <a:pt x="762" y="686"/>
                        </a:lnTo>
                        <a:lnTo>
                          <a:pt x="749" y="690"/>
                        </a:lnTo>
                        <a:lnTo>
                          <a:pt x="735" y="695"/>
                        </a:lnTo>
                        <a:lnTo>
                          <a:pt x="720" y="700"/>
                        </a:lnTo>
                        <a:lnTo>
                          <a:pt x="705" y="703"/>
                        </a:lnTo>
                        <a:lnTo>
                          <a:pt x="690" y="705"/>
                        </a:lnTo>
                        <a:lnTo>
                          <a:pt x="677" y="705"/>
                        </a:lnTo>
                        <a:lnTo>
                          <a:pt x="667" y="704"/>
                        </a:lnTo>
                        <a:lnTo>
                          <a:pt x="660" y="701"/>
                        </a:lnTo>
                        <a:lnTo>
                          <a:pt x="653" y="695"/>
                        </a:lnTo>
                        <a:lnTo>
                          <a:pt x="646" y="688"/>
                        </a:lnTo>
                        <a:lnTo>
                          <a:pt x="555" y="603"/>
                        </a:lnTo>
                        <a:lnTo>
                          <a:pt x="492" y="402"/>
                        </a:lnTo>
                        <a:lnTo>
                          <a:pt x="480" y="405"/>
                        </a:lnTo>
                        <a:lnTo>
                          <a:pt x="480" y="58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099" name="Freeform 1035"/>
                  <p:cNvSpPr>
                    <a:spLocks/>
                  </p:cNvSpPr>
                  <p:nvPr/>
                </p:nvSpPr>
                <p:spPr bwMode="auto">
                  <a:xfrm>
                    <a:off x="678" y="1249"/>
                    <a:ext cx="72" cy="61"/>
                  </a:xfrm>
                  <a:custGeom>
                    <a:avLst/>
                    <a:gdLst>
                      <a:gd name="T0" fmla="*/ 1 w 144"/>
                      <a:gd name="T1" fmla="*/ 1 h 122"/>
                      <a:gd name="T2" fmla="*/ 1 w 144"/>
                      <a:gd name="T3" fmla="*/ 0 h 122"/>
                      <a:gd name="T4" fmla="*/ 1 w 144"/>
                      <a:gd name="T5" fmla="*/ 1 h 122"/>
                      <a:gd name="T6" fmla="*/ 1 w 144"/>
                      <a:gd name="T7" fmla="*/ 1 h 122"/>
                      <a:gd name="T8" fmla="*/ 1 w 144"/>
                      <a:gd name="T9" fmla="*/ 1 h 122"/>
                      <a:gd name="T10" fmla="*/ 1 w 144"/>
                      <a:gd name="T11" fmla="*/ 1 h 122"/>
                      <a:gd name="T12" fmla="*/ 1 w 144"/>
                      <a:gd name="T13" fmla="*/ 1 h 122"/>
                      <a:gd name="T14" fmla="*/ 1 w 144"/>
                      <a:gd name="T15" fmla="*/ 1 h 122"/>
                      <a:gd name="T16" fmla="*/ 1 w 144"/>
                      <a:gd name="T17" fmla="*/ 1 h 122"/>
                      <a:gd name="T18" fmla="*/ 0 w 144"/>
                      <a:gd name="T19" fmla="*/ 1 h 122"/>
                      <a:gd name="T20" fmla="*/ 1 w 144"/>
                      <a:gd name="T21" fmla="*/ 1 h 122"/>
                      <a:gd name="T22" fmla="*/ 1 w 144"/>
                      <a:gd name="T23" fmla="*/ 1 h 122"/>
                      <a:gd name="T24" fmla="*/ 1 w 144"/>
                      <a:gd name="T25" fmla="*/ 1 h 122"/>
                      <a:gd name="T26" fmla="*/ 1 w 144"/>
                      <a:gd name="T27" fmla="*/ 1 h 122"/>
                      <a:gd name="T28" fmla="*/ 1 w 144"/>
                      <a:gd name="T29" fmla="*/ 1 h 122"/>
                      <a:gd name="T30" fmla="*/ 1 w 144"/>
                      <a:gd name="T31" fmla="*/ 1 h 122"/>
                      <a:gd name="T32" fmla="*/ 1 w 144"/>
                      <a:gd name="T33" fmla="*/ 1 h 122"/>
                      <a:gd name="T34" fmla="*/ 1 w 144"/>
                      <a:gd name="T35" fmla="*/ 1 h 122"/>
                      <a:gd name="T36" fmla="*/ 1 w 144"/>
                      <a:gd name="T37" fmla="*/ 1 h 122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44"/>
                      <a:gd name="T58" fmla="*/ 0 h 122"/>
                      <a:gd name="T59" fmla="*/ 144 w 144"/>
                      <a:gd name="T60" fmla="*/ 122 h 122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44" h="122">
                        <a:moveTo>
                          <a:pt x="144" y="86"/>
                        </a:moveTo>
                        <a:lnTo>
                          <a:pt x="117" y="0"/>
                        </a:lnTo>
                        <a:lnTo>
                          <a:pt x="108" y="6"/>
                        </a:lnTo>
                        <a:lnTo>
                          <a:pt x="95" y="11"/>
                        </a:lnTo>
                        <a:lnTo>
                          <a:pt x="82" y="17"/>
                        </a:lnTo>
                        <a:lnTo>
                          <a:pt x="67" y="23"/>
                        </a:lnTo>
                        <a:lnTo>
                          <a:pt x="51" y="27"/>
                        </a:lnTo>
                        <a:lnTo>
                          <a:pt x="33" y="32"/>
                        </a:lnTo>
                        <a:lnTo>
                          <a:pt x="17" y="34"/>
                        </a:lnTo>
                        <a:lnTo>
                          <a:pt x="0" y="35"/>
                        </a:lnTo>
                        <a:lnTo>
                          <a:pt x="25" y="122"/>
                        </a:lnTo>
                        <a:lnTo>
                          <a:pt x="41" y="122"/>
                        </a:lnTo>
                        <a:lnTo>
                          <a:pt x="60" y="121"/>
                        </a:lnTo>
                        <a:lnTo>
                          <a:pt x="77" y="117"/>
                        </a:lnTo>
                        <a:lnTo>
                          <a:pt x="95" y="113"/>
                        </a:lnTo>
                        <a:lnTo>
                          <a:pt x="111" y="106"/>
                        </a:lnTo>
                        <a:lnTo>
                          <a:pt x="125" y="100"/>
                        </a:lnTo>
                        <a:lnTo>
                          <a:pt x="137" y="93"/>
                        </a:lnTo>
                        <a:lnTo>
                          <a:pt x="144" y="86"/>
                        </a:lnTo>
                        <a:close/>
                      </a:path>
                    </a:pathLst>
                  </a:custGeom>
                  <a:solidFill>
                    <a:srgbClr val="B2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0" name="Freeform 1036"/>
                  <p:cNvSpPr>
                    <a:spLocks/>
                  </p:cNvSpPr>
                  <p:nvPr/>
                </p:nvSpPr>
                <p:spPr bwMode="auto">
                  <a:xfrm>
                    <a:off x="748" y="1482"/>
                    <a:ext cx="70" cy="63"/>
                  </a:xfrm>
                  <a:custGeom>
                    <a:avLst/>
                    <a:gdLst>
                      <a:gd name="T0" fmla="*/ 1 w 140"/>
                      <a:gd name="T1" fmla="*/ 0 h 125"/>
                      <a:gd name="T2" fmla="*/ 1 w 140"/>
                      <a:gd name="T3" fmla="*/ 1 h 125"/>
                      <a:gd name="T4" fmla="*/ 1 w 140"/>
                      <a:gd name="T5" fmla="*/ 1 h 125"/>
                      <a:gd name="T6" fmla="*/ 1 w 140"/>
                      <a:gd name="T7" fmla="*/ 1 h 125"/>
                      <a:gd name="T8" fmla="*/ 1 w 140"/>
                      <a:gd name="T9" fmla="*/ 1 h 125"/>
                      <a:gd name="T10" fmla="*/ 1 w 140"/>
                      <a:gd name="T11" fmla="*/ 1 h 125"/>
                      <a:gd name="T12" fmla="*/ 1 w 140"/>
                      <a:gd name="T13" fmla="*/ 1 h 125"/>
                      <a:gd name="T14" fmla="*/ 1 w 140"/>
                      <a:gd name="T15" fmla="*/ 1 h 125"/>
                      <a:gd name="T16" fmla="*/ 0 w 140"/>
                      <a:gd name="T17" fmla="*/ 1 h 125"/>
                      <a:gd name="T18" fmla="*/ 1 w 140"/>
                      <a:gd name="T19" fmla="*/ 1 h 125"/>
                      <a:gd name="T20" fmla="*/ 1 w 140"/>
                      <a:gd name="T21" fmla="*/ 1 h 125"/>
                      <a:gd name="T22" fmla="*/ 1 w 140"/>
                      <a:gd name="T23" fmla="*/ 1 h 125"/>
                      <a:gd name="T24" fmla="*/ 1 w 140"/>
                      <a:gd name="T25" fmla="*/ 1 h 125"/>
                      <a:gd name="T26" fmla="*/ 1 w 140"/>
                      <a:gd name="T27" fmla="*/ 1 h 125"/>
                      <a:gd name="T28" fmla="*/ 1 w 140"/>
                      <a:gd name="T29" fmla="*/ 1 h 125"/>
                      <a:gd name="T30" fmla="*/ 1 w 140"/>
                      <a:gd name="T31" fmla="*/ 1 h 125"/>
                      <a:gd name="T32" fmla="*/ 1 w 140"/>
                      <a:gd name="T33" fmla="*/ 1 h 125"/>
                      <a:gd name="T34" fmla="*/ 1 w 140"/>
                      <a:gd name="T35" fmla="*/ 1 h 125"/>
                      <a:gd name="T36" fmla="*/ 1 w 140"/>
                      <a:gd name="T37" fmla="*/ 0 h 125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40"/>
                      <a:gd name="T58" fmla="*/ 0 h 125"/>
                      <a:gd name="T59" fmla="*/ 140 w 140"/>
                      <a:gd name="T60" fmla="*/ 125 h 125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40" h="125">
                        <a:moveTo>
                          <a:pt x="116" y="0"/>
                        </a:moveTo>
                        <a:lnTo>
                          <a:pt x="106" y="8"/>
                        </a:lnTo>
                        <a:lnTo>
                          <a:pt x="92" y="15"/>
                        </a:lnTo>
                        <a:lnTo>
                          <a:pt x="77" y="21"/>
                        </a:lnTo>
                        <a:lnTo>
                          <a:pt x="61" y="26"/>
                        </a:lnTo>
                        <a:lnTo>
                          <a:pt x="44" y="31"/>
                        </a:lnTo>
                        <a:lnTo>
                          <a:pt x="28" y="34"/>
                        </a:lnTo>
                        <a:lnTo>
                          <a:pt x="13" y="36"/>
                        </a:lnTo>
                        <a:lnTo>
                          <a:pt x="0" y="37"/>
                        </a:lnTo>
                        <a:lnTo>
                          <a:pt x="23" y="116"/>
                        </a:lnTo>
                        <a:lnTo>
                          <a:pt x="31" y="122"/>
                        </a:lnTo>
                        <a:lnTo>
                          <a:pt x="46" y="125"/>
                        </a:lnTo>
                        <a:lnTo>
                          <a:pt x="67" y="124"/>
                        </a:lnTo>
                        <a:lnTo>
                          <a:pt x="89" y="120"/>
                        </a:lnTo>
                        <a:lnTo>
                          <a:pt x="111" y="114"/>
                        </a:lnTo>
                        <a:lnTo>
                          <a:pt x="128" y="105"/>
                        </a:lnTo>
                        <a:lnTo>
                          <a:pt x="138" y="94"/>
                        </a:lnTo>
                        <a:lnTo>
                          <a:pt x="140" y="83"/>
                        </a:lnTo>
                        <a:lnTo>
                          <a:pt x="116" y="0"/>
                        </a:lnTo>
                        <a:close/>
                      </a:path>
                    </a:pathLst>
                  </a:custGeom>
                  <a:solidFill>
                    <a:srgbClr val="B2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1" name="Freeform 1037"/>
                  <p:cNvSpPr>
                    <a:spLocks/>
                  </p:cNvSpPr>
                  <p:nvPr/>
                </p:nvSpPr>
                <p:spPr bwMode="auto">
                  <a:xfrm>
                    <a:off x="695" y="1306"/>
                    <a:ext cx="107" cy="180"/>
                  </a:xfrm>
                  <a:custGeom>
                    <a:avLst/>
                    <a:gdLst>
                      <a:gd name="T0" fmla="*/ 1 w 214"/>
                      <a:gd name="T1" fmla="*/ 1 h 359"/>
                      <a:gd name="T2" fmla="*/ 1 w 214"/>
                      <a:gd name="T3" fmla="*/ 1 h 359"/>
                      <a:gd name="T4" fmla="*/ 1 w 214"/>
                      <a:gd name="T5" fmla="*/ 1 h 359"/>
                      <a:gd name="T6" fmla="*/ 1 w 214"/>
                      <a:gd name="T7" fmla="*/ 1 h 359"/>
                      <a:gd name="T8" fmla="*/ 1 w 214"/>
                      <a:gd name="T9" fmla="*/ 1 h 359"/>
                      <a:gd name="T10" fmla="*/ 1 w 214"/>
                      <a:gd name="T11" fmla="*/ 1 h 359"/>
                      <a:gd name="T12" fmla="*/ 1 w 214"/>
                      <a:gd name="T13" fmla="*/ 1 h 359"/>
                      <a:gd name="T14" fmla="*/ 1 w 214"/>
                      <a:gd name="T15" fmla="*/ 1 h 359"/>
                      <a:gd name="T16" fmla="*/ 1 w 214"/>
                      <a:gd name="T17" fmla="*/ 1 h 359"/>
                      <a:gd name="T18" fmla="*/ 0 w 214"/>
                      <a:gd name="T19" fmla="*/ 1 h 359"/>
                      <a:gd name="T20" fmla="*/ 1 w 214"/>
                      <a:gd name="T21" fmla="*/ 1 h 359"/>
                      <a:gd name="T22" fmla="*/ 1 w 214"/>
                      <a:gd name="T23" fmla="*/ 1 h 359"/>
                      <a:gd name="T24" fmla="*/ 1 w 214"/>
                      <a:gd name="T25" fmla="*/ 1 h 359"/>
                      <a:gd name="T26" fmla="*/ 1 w 214"/>
                      <a:gd name="T27" fmla="*/ 1 h 359"/>
                      <a:gd name="T28" fmla="*/ 1 w 214"/>
                      <a:gd name="T29" fmla="*/ 1 h 359"/>
                      <a:gd name="T30" fmla="*/ 1 w 214"/>
                      <a:gd name="T31" fmla="*/ 1 h 359"/>
                      <a:gd name="T32" fmla="*/ 1 w 214"/>
                      <a:gd name="T33" fmla="*/ 1 h 359"/>
                      <a:gd name="T34" fmla="*/ 1 w 214"/>
                      <a:gd name="T35" fmla="*/ 0 h 359"/>
                      <a:gd name="T36" fmla="*/ 1 w 214"/>
                      <a:gd name="T37" fmla="*/ 1 h 359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14"/>
                      <a:gd name="T58" fmla="*/ 0 h 359"/>
                      <a:gd name="T59" fmla="*/ 214 w 214"/>
                      <a:gd name="T60" fmla="*/ 359 h 359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14" h="359">
                        <a:moveTo>
                          <a:pt x="214" y="324"/>
                        </a:moveTo>
                        <a:lnTo>
                          <a:pt x="207" y="331"/>
                        </a:lnTo>
                        <a:lnTo>
                          <a:pt x="196" y="337"/>
                        </a:lnTo>
                        <a:lnTo>
                          <a:pt x="182" y="344"/>
                        </a:lnTo>
                        <a:lnTo>
                          <a:pt x="166" y="350"/>
                        </a:lnTo>
                        <a:lnTo>
                          <a:pt x="148" y="354"/>
                        </a:lnTo>
                        <a:lnTo>
                          <a:pt x="130" y="358"/>
                        </a:lnTo>
                        <a:lnTo>
                          <a:pt x="113" y="359"/>
                        </a:lnTo>
                        <a:lnTo>
                          <a:pt x="97" y="359"/>
                        </a:lnTo>
                        <a:lnTo>
                          <a:pt x="0" y="37"/>
                        </a:lnTo>
                        <a:lnTo>
                          <a:pt x="13" y="36"/>
                        </a:lnTo>
                        <a:lnTo>
                          <a:pt x="29" y="34"/>
                        </a:lnTo>
                        <a:lnTo>
                          <a:pt x="45" y="31"/>
                        </a:lnTo>
                        <a:lnTo>
                          <a:pt x="63" y="26"/>
                        </a:lnTo>
                        <a:lnTo>
                          <a:pt x="79" y="21"/>
                        </a:lnTo>
                        <a:lnTo>
                          <a:pt x="94" y="15"/>
                        </a:lnTo>
                        <a:lnTo>
                          <a:pt x="107" y="8"/>
                        </a:lnTo>
                        <a:lnTo>
                          <a:pt x="118" y="0"/>
                        </a:lnTo>
                        <a:lnTo>
                          <a:pt x="214" y="324"/>
                        </a:lnTo>
                        <a:close/>
                      </a:path>
                    </a:pathLst>
                  </a:custGeom>
                  <a:solidFill>
                    <a:srgbClr val="B2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2" name="Freeform 1038"/>
                  <p:cNvSpPr>
                    <a:spLocks/>
                  </p:cNvSpPr>
                  <p:nvPr/>
                </p:nvSpPr>
                <p:spPr bwMode="auto">
                  <a:xfrm>
                    <a:off x="487" y="1255"/>
                    <a:ext cx="77" cy="76"/>
                  </a:xfrm>
                  <a:custGeom>
                    <a:avLst/>
                    <a:gdLst>
                      <a:gd name="T0" fmla="*/ 1 w 154"/>
                      <a:gd name="T1" fmla="*/ 1 h 152"/>
                      <a:gd name="T2" fmla="*/ 1 w 154"/>
                      <a:gd name="T3" fmla="*/ 0 h 152"/>
                      <a:gd name="T4" fmla="*/ 1 w 154"/>
                      <a:gd name="T5" fmla="*/ 1 h 152"/>
                      <a:gd name="T6" fmla="*/ 1 w 154"/>
                      <a:gd name="T7" fmla="*/ 1 h 152"/>
                      <a:gd name="T8" fmla="*/ 1 w 154"/>
                      <a:gd name="T9" fmla="*/ 1 h 152"/>
                      <a:gd name="T10" fmla="*/ 1 w 154"/>
                      <a:gd name="T11" fmla="*/ 1 h 152"/>
                      <a:gd name="T12" fmla="*/ 1 w 154"/>
                      <a:gd name="T13" fmla="*/ 1 h 152"/>
                      <a:gd name="T14" fmla="*/ 1 w 154"/>
                      <a:gd name="T15" fmla="*/ 1 h 152"/>
                      <a:gd name="T16" fmla="*/ 1 w 154"/>
                      <a:gd name="T17" fmla="*/ 1 h 152"/>
                      <a:gd name="T18" fmla="*/ 0 w 154"/>
                      <a:gd name="T19" fmla="*/ 1 h 152"/>
                      <a:gd name="T20" fmla="*/ 0 w 154"/>
                      <a:gd name="T21" fmla="*/ 1 h 152"/>
                      <a:gd name="T22" fmla="*/ 1 w 154"/>
                      <a:gd name="T23" fmla="*/ 1 h 152"/>
                      <a:gd name="T24" fmla="*/ 1 w 154"/>
                      <a:gd name="T25" fmla="*/ 1 h 152"/>
                      <a:gd name="T26" fmla="*/ 1 w 154"/>
                      <a:gd name="T27" fmla="*/ 1 h 152"/>
                      <a:gd name="T28" fmla="*/ 1 w 154"/>
                      <a:gd name="T29" fmla="*/ 1 h 152"/>
                      <a:gd name="T30" fmla="*/ 1 w 154"/>
                      <a:gd name="T31" fmla="*/ 1 h 152"/>
                      <a:gd name="T32" fmla="*/ 1 w 154"/>
                      <a:gd name="T33" fmla="*/ 1 h 152"/>
                      <a:gd name="T34" fmla="*/ 1 w 154"/>
                      <a:gd name="T35" fmla="*/ 1 h 152"/>
                      <a:gd name="T36" fmla="*/ 1 w 154"/>
                      <a:gd name="T37" fmla="*/ 1 h 152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54"/>
                      <a:gd name="T58" fmla="*/ 0 h 152"/>
                      <a:gd name="T59" fmla="*/ 154 w 154"/>
                      <a:gd name="T60" fmla="*/ 152 h 152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54" h="152">
                        <a:moveTo>
                          <a:pt x="154" y="140"/>
                        </a:moveTo>
                        <a:lnTo>
                          <a:pt x="154" y="0"/>
                        </a:lnTo>
                        <a:lnTo>
                          <a:pt x="142" y="6"/>
                        </a:lnTo>
                        <a:lnTo>
                          <a:pt x="126" y="12"/>
                        </a:lnTo>
                        <a:lnTo>
                          <a:pt x="105" y="15"/>
                        </a:lnTo>
                        <a:lnTo>
                          <a:pt x="82" y="18"/>
                        </a:lnTo>
                        <a:lnTo>
                          <a:pt x="58" y="19"/>
                        </a:lnTo>
                        <a:lnTo>
                          <a:pt x="36" y="20"/>
                        </a:lnTo>
                        <a:lnTo>
                          <a:pt x="16" y="20"/>
                        </a:lnTo>
                        <a:lnTo>
                          <a:pt x="0" y="19"/>
                        </a:lnTo>
                        <a:lnTo>
                          <a:pt x="0" y="149"/>
                        </a:lnTo>
                        <a:lnTo>
                          <a:pt x="14" y="151"/>
                        </a:lnTo>
                        <a:lnTo>
                          <a:pt x="33" y="152"/>
                        </a:lnTo>
                        <a:lnTo>
                          <a:pt x="54" y="151"/>
                        </a:lnTo>
                        <a:lnTo>
                          <a:pt x="77" y="151"/>
                        </a:lnTo>
                        <a:lnTo>
                          <a:pt x="99" y="149"/>
                        </a:lnTo>
                        <a:lnTo>
                          <a:pt x="121" y="146"/>
                        </a:lnTo>
                        <a:lnTo>
                          <a:pt x="139" y="143"/>
                        </a:lnTo>
                        <a:lnTo>
                          <a:pt x="154" y="140"/>
                        </a:lnTo>
                        <a:close/>
                      </a:path>
                    </a:pathLst>
                  </a:custGeom>
                  <a:solidFill>
                    <a:srgbClr val="0072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3" name="Freeform 1039"/>
                  <p:cNvSpPr>
                    <a:spLocks/>
                  </p:cNvSpPr>
                  <p:nvPr/>
                </p:nvSpPr>
                <p:spPr bwMode="auto">
                  <a:xfrm>
                    <a:off x="487" y="1332"/>
                    <a:ext cx="77" cy="62"/>
                  </a:xfrm>
                  <a:custGeom>
                    <a:avLst/>
                    <a:gdLst>
                      <a:gd name="T0" fmla="*/ 0 w 154"/>
                      <a:gd name="T1" fmla="*/ 1 h 124"/>
                      <a:gd name="T2" fmla="*/ 1 w 154"/>
                      <a:gd name="T3" fmla="*/ 1 h 124"/>
                      <a:gd name="T4" fmla="*/ 1 w 154"/>
                      <a:gd name="T5" fmla="*/ 1 h 124"/>
                      <a:gd name="T6" fmla="*/ 1 w 154"/>
                      <a:gd name="T7" fmla="*/ 1 h 124"/>
                      <a:gd name="T8" fmla="*/ 1 w 154"/>
                      <a:gd name="T9" fmla="*/ 1 h 124"/>
                      <a:gd name="T10" fmla="*/ 1 w 154"/>
                      <a:gd name="T11" fmla="*/ 1 h 124"/>
                      <a:gd name="T12" fmla="*/ 1 w 154"/>
                      <a:gd name="T13" fmla="*/ 1 h 124"/>
                      <a:gd name="T14" fmla="*/ 1 w 154"/>
                      <a:gd name="T15" fmla="*/ 1 h 124"/>
                      <a:gd name="T16" fmla="*/ 1 w 154"/>
                      <a:gd name="T17" fmla="*/ 1 h 124"/>
                      <a:gd name="T18" fmla="*/ 1 w 154"/>
                      <a:gd name="T19" fmla="*/ 0 h 124"/>
                      <a:gd name="T20" fmla="*/ 1 w 154"/>
                      <a:gd name="T21" fmla="*/ 1 h 124"/>
                      <a:gd name="T22" fmla="*/ 1 w 154"/>
                      <a:gd name="T23" fmla="*/ 1 h 124"/>
                      <a:gd name="T24" fmla="*/ 1 w 154"/>
                      <a:gd name="T25" fmla="*/ 1 h 124"/>
                      <a:gd name="T26" fmla="*/ 1 w 154"/>
                      <a:gd name="T27" fmla="*/ 1 h 124"/>
                      <a:gd name="T28" fmla="*/ 1 w 154"/>
                      <a:gd name="T29" fmla="*/ 1 h 124"/>
                      <a:gd name="T30" fmla="*/ 1 w 154"/>
                      <a:gd name="T31" fmla="*/ 1 h 124"/>
                      <a:gd name="T32" fmla="*/ 1 w 154"/>
                      <a:gd name="T33" fmla="*/ 1 h 124"/>
                      <a:gd name="T34" fmla="*/ 0 w 154"/>
                      <a:gd name="T35" fmla="*/ 1 h 124"/>
                      <a:gd name="T36" fmla="*/ 0 w 154"/>
                      <a:gd name="T37" fmla="*/ 1 h 124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54"/>
                      <a:gd name="T58" fmla="*/ 0 h 124"/>
                      <a:gd name="T59" fmla="*/ 154 w 154"/>
                      <a:gd name="T60" fmla="*/ 124 h 124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54" h="124">
                        <a:moveTo>
                          <a:pt x="0" y="124"/>
                        </a:moveTo>
                        <a:lnTo>
                          <a:pt x="16" y="124"/>
                        </a:lnTo>
                        <a:lnTo>
                          <a:pt x="36" y="123"/>
                        </a:lnTo>
                        <a:lnTo>
                          <a:pt x="58" y="122"/>
                        </a:lnTo>
                        <a:lnTo>
                          <a:pt x="80" y="119"/>
                        </a:lnTo>
                        <a:lnTo>
                          <a:pt x="102" y="117"/>
                        </a:lnTo>
                        <a:lnTo>
                          <a:pt x="122" y="112"/>
                        </a:lnTo>
                        <a:lnTo>
                          <a:pt x="141" y="109"/>
                        </a:lnTo>
                        <a:lnTo>
                          <a:pt x="154" y="103"/>
                        </a:lnTo>
                        <a:lnTo>
                          <a:pt x="154" y="0"/>
                        </a:lnTo>
                        <a:lnTo>
                          <a:pt x="139" y="4"/>
                        </a:lnTo>
                        <a:lnTo>
                          <a:pt x="121" y="7"/>
                        </a:lnTo>
                        <a:lnTo>
                          <a:pt x="99" y="10"/>
                        </a:lnTo>
                        <a:lnTo>
                          <a:pt x="77" y="11"/>
                        </a:lnTo>
                        <a:lnTo>
                          <a:pt x="54" y="12"/>
                        </a:lnTo>
                        <a:lnTo>
                          <a:pt x="33" y="12"/>
                        </a:lnTo>
                        <a:lnTo>
                          <a:pt x="14" y="11"/>
                        </a:lnTo>
                        <a:lnTo>
                          <a:pt x="0" y="9"/>
                        </a:lnTo>
                        <a:lnTo>
                          <a:pt x="0" y="124"/>
                        </a:lnTo>
                        <a:close/>
                      </a:path>
                    </a:pathLst>
                  </a:custGeom>
                  <a:solidFill>
                    <a:srgbClr val="0072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4" name="Freeform 1040"/>
                  <p:cNvSpPr>
                    <a:spLocks/>
                  </p:cNvSpPr>
                  <p:nvPr/>
                </p:nvSpPr>
                <p:spPr bwMode="auto">
                  <a:xfrm>
                    <a:off x="487" y="1393"/>
                    <a:ext cx="77" cy="62"/>
                  </a:xfrm>
                  <a:custGeom>
                    <a:avLst/>
                    <a:gdLst>
                      <a:gd name="T0" fmla="*/ 0 w 154"/>
                      <a:gd name="T1" fmla="*/ 1 h 123"/>
                      <a:gd name="T2" fmla="*/ 1 w 154"/>
                      <a:gd name="T3" fmla="*/ 1 h 123"/>
                      <a:gd name="T4" fmla="*/ 1 w 154"/>
                      <a:gd name="T5" fmla="*/ 1 h 123"/>
                      <a:gd name="T6" fmla="*/ 1 w 154"/>
                      <a:gd name="T7" fmla="*/ 1 h 123"/>
                      <a:gd name="T8" fmla="*/ 1 w 154"/>
                      <a:gd name="T9" fmla="*/ 1 h 123"/>
                      <a:gd name="T10" fmla="*/ 1 w 154"/>
                      <a:gd name="T11" fmla="*/ 1 h 123"/>
                      <a:gd name="T12" fmla="*/ 1 w 154"/>
                      <a:gd name="T13" fmla="*/ 1 h 123"/>
                      <a:gd name="T14" fmla="*/ 1 w 154"/>
                      <a:gd name="T15" fmla="*/ 1 h 123"/>
                      <a:gd name="T16" fmla="*/ 1 w 154"/>
                      <a:gd name="T17" fmla="*/ 1 h 123"/>
                      <a:gd name="T18" fmla="*/ 1 w 154"/>
                      <a:gd name="T19" fmla="*/ 0 h 123"/>
                      <a:gd name="T20" fmla="*/ 1 w 154"/>
                      <a:gd name="T21" fmla="*/ 1 h 123"/>
                      <a:gd name="T22" fmla="*/ 1 w 154"/>
                      <a:gd name="T23" fmla="*/ 1 h 123"/>
                      <a:gd name="T24" fmla="*/ 1 w 154"/>
                      <a:gd name="T25" fmla="*/ 1 h 123"/>
                      <a:gd name="T26" fmla="*/ 1 w 154"/>
                      <a:gd name="T27" fmla="*/ 1 h 123"/>
                      <a:gd name="T28" fmla="*/ 1 w 154"/>
                      <a:gd name="T29" fmla="*/ 1 h 123"/>
                      <a:gd name="T30" fmla="*/ 1 w 154"/>
                      <a:gd name="T31" fmla="*/ 1 h 123"/>
                      <a:gd name="T32" fmla="*/ 1 w 154"/>
                      <a:gd name="T33" fmla="*/ 1 h 123"/>
                      <a:gd name="T34" fmla="*/ 0 w 154"/>
                      <a:gd name="T35" fmla="*/ 1 h 123"/>
                      <a:gd name="T36" fmla="*/ 0 w 154"/>
                      <a:gd name="T37" fmla="*/ 1 h 12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54"/>
                      <a:gd name="T58" fmla="*/ 0 h 123"/>
                      <a:gd name="T59" fmla="*/ 154 w 154"/>
                      <a:gd name="T60" fmla="*/ 123 h 123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54" h="123">
                        <a:moveTo>
                          <a:pt x="0" y="123"/>
                        </a:moveTo>
                        <a:lnTo>
                          <a:pt x="16" y="123"/>
                        </a:lnTo>
                        <a:lnTo>
                          <a:pt x="36" y="123"/>
                        </a:lnTo>
                        <a:lnTo>
                          <a:pt x="58" y="122"/>
                        </a:lnTo>
                        <a:lnTo>
                          <a:pt x="80" y="119"/>
                        </a:lnTo>
                        <a:lnTo>
                          <a:pt x="102" y="116"/>
                        </a:lnTo>
                        <a:lnTo>
                          <a:pt x="122" y="112"/>
                        </a:lnTo>
                        <a:lnTo>
                          <a:pt x="141" y="108"/>
                        </a:lnTo>
                        <a:lnTo>
                          <a:pt x="154" y="103"/>
                        </a:lnTo>
                        <a:lnTo>
                          <a:pt x="154" y="0"/>
                        </a:lnTo>
                        <a:lnTo>
                          <a:pt x="141" y="4"/>
                        </a:lnTo>
                        <a:lnTo>
                          <a:pt x="122" y="9"/>
                        </a:lnTo>
                        <a:lnTo>
                          <a:pt x="102" y="12"/>
                        </a:lnTo>
                        <a:lnTo>
                          <a:pt x="80" y="16"/>
                        </a:lnTo>
                        <a:lnTo>
                          <a:pt x="58" y="18"/>
                        </a:lnTo>
                        <a:lnTo>
                          <a:pt x="36" y="19"/>
                        </a:lnTo>
                        <a:lnTo>
                          <a:pt x="16" y="19"/>
                        </a:lnTo>
                        <a:lnTo>
                          <a:pt x="0" y="19"/>
                        </a:lnTo>
                        <a:lnTo>
                          <a:pt x="0" y="123"/>
                        </a:lnTo>
                        <a:close/>
                      </a:path>
                    </a:pathLst>
                  </a:custGeom>
                  <a:solidFill>
                    <a:srgbClr val="0072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5" name="Freeform 1041"/>
                  <p:cNvSpPr>
                    <a:spLocks/>
                  </p:cNvSpPr>
                  <p:nvPr/>
                </p:nvSpPr>
                <p:spPr bwMode="auto">
                  <a:xfrm>
                    <a:off x="487" y="1454"/>
                    <a:ext cx="77" cy="61"/>
                  </a:xfrm>
                  <a:custGeom>
                    <a:avLst/>
                    <a:gdLst>
                      <a:gd name="T0" fmla="*/ 0 w 154"/>
                      <a:gd name="T1" fmla="*/ 1 h 122"/>
                      <a:gd name="T2" fmla="*/ 1 w 154"/>
                      <a:gd name="T3" fmla="*/ 1 h 122"/>
                      <a:gd name="T4" fmla="*/ 1 w 154"/>
                      <a:gd name="T5" fmla="*/ 1 h 122"/>
                      <a:gd name="T6" fmla="*/ 1 w 154"/>
                      <a:gd name="T7" fmla="*/ 1 h 122"/>
                      <a:gd name="T8" fmla="*/ 1 w 154"/>
                      <a:gd name="T9" fmla="*/ 1 h 122"/>
                      <a:gd name="T10" fmla="*/ 1 w 154"/>
                      <a:gd name="T11" fmla="*/ 1 h 122"/>
                      <a:gd name="T12" fmla="*/ 1 w 154"/>
                      <a:gd name="T13" fmla="*/ 1 h 122"/>
                      <a:gd name="T14" fmla="*/ 1 w 154"/>
                      <a:gd name="T15" fmla="*/ 1 h 122"/>
                      <a:gd name="T16" fmla="*/ 1 w 154"/>
                      <a:gd name="T17" fmla="*/ 1 h 122"/>
                      <a:gd name="T18" fmla="*/ 1 w 154"/>
                      <a:gd name="T19" fmla="*/ 0 h 122"/>
                      <a:gd name="T20" fmla="*/ 1 w 154"/>
                      <a:gd name="T21" fmla="*/ 1 h 122"/>
                      <a:gd name="T22" fmla="*/ 1 w 154"/>
                      <a:gd name="T23" fmla="*/ 1 h 122"/>
                      <a:gd name="T24" fmla="*/ 1 w 154"/>
                      <a:gd name="T25" fmla="*/ 1 h 122"/>
                      <a:gd name="T26" fmla="*/ 1 w 154"/>
                      <a:gd name="T27" fmla="*/ 1 h 122"/>
                      <a:gd name="T28" fmla="*/ 1 w 154"/>
                      <a:gd name="T29" fmla="*/ 1 h 122"/>
                      <a:gd name="T30" fmla="*/ 1 w 154"/>
                      <a:gd name="T31" fmla="*/ 1 h 122"/>
                      <a:gd name="T32" fmla="*/ 1 w 154"/>
                      <a:gd name="T33" fmla="*/ 1 h 122"/>
                      <a:gd name="T34" fmla="*/ 0 w 154"/>
                      <a:gd name="T35" fmla="*/ 1 h 122"/>
                      <a:gd name="T36" fmla="*/ 0 w 154"/>
                      <a:gd name="T37" fmla="*/ 1 h 122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54"/>
                      <a:gd name="T58" fmla="*/ 0 h 122"/>
                      <a:gd name="T59" fmla="*/ 154 w 154"/>
                      <a:gd name="T60" fmla="*/ 122 h 122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54" h="122">
                        <a:moveTo>
                          <a:pt x="0" y="119"/>
                        </a:moveTo>
                        <a:lnTo>
                          <a:pt x="20" y="122"/>
                        </a:lnTo>
                        <a:lnTo>
                          <a:pt x="41" y="122"/>
                        </a:lnTo>
                        <a:lnTo>
                          <a:pt x="62" y="120"/>
                        </a:lnTo>
                        <a:lnTo>
                          <a:pt x="84" y="117"/>
                        </a:lnTo>
                        <a:lnTo>
                          <a:pt x="105" y="113"/>
                        </a:lnTo>
                        <a:lnTo>
                          <a:pt x="124" y="108"/>
                        </a:lnTo>
                        <a:lnTo>
                          <a:pt x="141" y="102"/>
                        </a:lnTo>
                        <a:lnTo>
                          <a:pt x="154" y="96"/>
                        </a:lnTo>
                        <a:lnTo>
                          <a:pt x="154" y="0"/>
                        </a:lnTo>
                        <a:lnTo>
                          <a:pt x="141" y="4"/>
                        </a:lnTo>
                        <a:lnTo>
                          <a:pt x="122" y="9"/>
                        </a:lnTo>
                        <a:lnTo>
                          <a:pt x="102" y="12"/>
                        </a:lnTo>
                        <a:lnTo>
                          <a:pt x="80" y="15"/>
                        </a:lnTo>
                        <a:lnTo>
                          <a:pt x="58" y="17"/>
                        </a:lnTo>
                        <a:lnTo>
                          <a:pt x="36" y="18"/>
                        </a:lnTo>
                        <a:lnTo>
                          <a:pt x="16" y="18"/>
                        </a:lnTo>
                        <a:lnTo>
                          <a:pt x="0" y="18"/>
                        </a:lnTo>
                        <a:lnTo>
                          <a:pt x="0" y="119"/>
                        </a:lnTo>
                        <a:close/>
                      </a:path>
                    </a:pathLst>
                  </a:custGeom>
                  <a:solidFill>
                    <a:srgbClr val="0072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6" name="Freeform 1042"/>
                  <p:cNvSpPr>
                    <a:spLocks/>
                  </p:cNvSpPr>
                  <p:nvPr/>
                </p:nvSpPr>
                <p:spPr bwMode="auto">
                  <a:xfrm>
                    <a:off x="487" y="1511"/>
                    <a:ext cx="77" cy="82"/>
                  </a:xfrm>
                  <a:custGeom>
                    <a:avLst/>
                    <a:gdLst>
                      <a:gd name="T0" fmla="*/ 0 w 154"/>
                      <a:gd name="T1" fmla="*/ 1 h 164"/>
                      <a:gd name="T2" fmla="*/ 1 w 154"/>
                      <a:gd name="T3" fmla="*/ 1 h 164"/>
                      <a:gd name="T4" fmla="*/ 1 w 154"/>
                      <a:gd name="T5" fmla="*/ 1 h 164"/>
                      <a:gd name="T6" fmla="*/ 1 w 154"/>
                      <a:gd name="T7" fmla="*/ 1 h 164"/>
                      <a:gd name="T8" fmla="*/ 1 w 154"/>
                      <a:gd name="T9" fmla="*/ 1 h 164"/>
                      <a:gd name="T10" fmla="*/ 1 w 154"/>
                      <a:gd name="T11" fmla="*/ 1 h 164"/>
                      <a:gd name="T12" fmla="*/ 1 w 154"/>
                      <a:gd name="T13" fmla="*/ 1 h 164"/>
                      <a:gd name="T14" fmla="*/ 1 w 154"/>
                      <a:gd name="T15" fmla="*/ 1 h 164"/>
                      <a:gd name="T16" fmla="*/ 1 w 154"/>
                      <a:gd name="T17" fmla="*/ 0 h 164"/>
                      <a:gd name="T18" fmla="*/ 1 w 154"/>
                      <a:gd name="T19" fmla="*/ 1 h 164"/>
                      <a:gd name="T20" fmla="*/ 1 w 154"/>
                      <a:gd name="T21" fmla="*/ 1 h 164"/>
                      <a:gd name="T22" fmla="*/ 1 w 154"/>
                      <a:gd name="T23" fmla="*/ 1 h 164"/>
                      <a:gd name="T24" fmla="*/ 1 w 154"/>
                      <a:gd name="T25" fmla="*/ 1 h 164"/>
                      <a:gd name="T26" fmla="*/ 1 w 154"/>
                      <a:gd name="T27" fmla="*/ 1 h 164"/>
                      <a:gd name="T28" fmla="*/ 1 w 154"/>
                      <a:gd name="T29" fmla="*/ 1 h 164"/>
                      <a:gd name="T30" fmla="*/ 1 w 154"/>
                      <a:gd name="T31" fmla="*/ 1 h 164"/>
                      <a:gd name="T32" fmla="*/ 1 w 154"/>
                      <a:gd name="T33" fmla="*/ 1 h 164"/>
                      <a:gd name="T34" fmla="*/ 0 w 154"/>
                      <a:gd name="T35" fmla="*/ 1 h 164"/>
                      <a:gd name="T36" fmla="*/ 0 w 154"/>
                      <a:gd name="T37" fmla="*/ 1 h 164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54"/>
                      <a:gd name="T58" fmla="*/ 0 h 164"/>
                      <a:gd name="T59" fmla="*/ 154 w 154"/>
                      <a:gd name="T60" fmla="*/ 164 h 164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54" h="164">
                        <a:moveTo>
                          <a:pt x="0" y="22"/>
                        </a:moveTo>
                        <a:lnTo>
                          <a:pt x="20" y="25"/>
                        </a:lnTo>
                        <a:lnTo>
                          <a:pt x="41" y="25"/>
                        </a:lnTo>
                        <a:lnTo>
                          <a:pt x="62" y="23"/>
                        </a:lnTo>
                        <a:lnTo>
                          <a:pt x="84" y="21"/>
                        </a:lnTo>
                        <a:lnTo>
                          <a:pt x="105" y="17"/>
                        </a:lnTo>
                        <a:lnTo>
                          <a:pt x="124" y="12"/>
                        </a:lnTo>
                        <a:lnTo>
                          <a:pt x="141" y="6"/>
                        </a:lnTo>
                        <a:lnTo>
                          <a:pt x="154" y="0"/>
                        </a:lnTo>
                        <a:lnTo>
                          <a:pt x="154" y="129"/>
                        </a:lnTo>
                        <a:lnTo>
                          <a:pt x="144" y="139"/>
                        </a:lnTo>
                        <a:lnTo>
                          <a:pt x="128" y="147"/>
                        </a:lnTo>
                        <a:lnTo>
                          <a:pt x="108" y="153"/>
                        </a:lnTo>
                        <a:lnTo>
                          <a:pt x="85" y="158"/>
                        </a:lnTo>
                        <a:lnTo>
                          <a:pt x="61" y="162"/>
                        </a:lnTo>
                        <a:lnTo>
                          <a:pt x="38" y="164"/>
                        </a:lnTo>
                        <a:lnTo>
                          <a:pt x="18" y="164"/>
                        </a:lnTo>
                        <a:lnTo>
                          <a:pt x="0" y="162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rgbClr val="0072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7" name="Freeform 1043"/>
                  <p:cNvSpPr>
                    <a:spLocks/>
                  </p:cNvSpPr>
                  <p:nvPr/>
                </p:nvSpPr>
                <p:spPr bwMode="auto">
                  <a:xfrm>
                    <a:off x="452" y="1243"/>
                    <a:ext cx="89" cy="17"/>
                  </a:xfrm>
                  <a:custGeom>
                    <a:avLst/>
                    <a:gdLst>
                      <a:gd name="T0" fmla="*/ 0 w 178"/>
                      <a:gd name="T1" fmla="*/ 0 h 36"/>
                      <a:gd name="T2" fmla="*/ 1 w 178"/>
                      <a:gd name="T3" fmla="*/ 0 h 36"/>
                      <a:gd name="T4" fmla="*/ 1 w 178"/>
                      <a:gd name="T5" fmla="*/ 0 h 36"/>
                      <a:gd name="T6" fmla="*/ 1 w 178"/>
                      <a:gd name="T7" fmla="*/ 0 h 36"/>
                      <a:gd name="T8" fmla="*/ 1 w 178"/>
                      <a:gd name="T9" fmla="*/ 0 h 36"/>
                      <a:gd name="T10" fmla="*/ 1 w 178"/>
                      <a:gd name="T11" fmla="*/ 0 h 36"/>
                      <a:gd name="T12" fmla="*/ 1 w 178"/>
                      <a:gd name="T13" fmla="*/ 0 h 36"/>
                      <a:gd name="T14" fmla="*/ 1 w 178"/>
                      <a:gd name="T15" fmla="*/ 0 h 36"/>
                      <a:gd name="T16" fmla="*/ 1 w 178"/>
                      <a:gd name="T17" fmla="*/ 0 h 36"/>
                      <a:gd name="T18" fmla="*/ 1 w 178"/>
                      <a:gd name="T19" fmla="*/ 0 h 36"/>
                      <a:gd name="T20" fmla="*/ 1 w 178"/>
                      <a:gd name="T21" fmla="*/ 0 h 36"/>
                      <a:gd name="T22" fmla="*/ 1 w 178"/>
                      <a:gd name="T23" fmla="*/ 0 h 36"/>
                      <a:gd name="T24" fmla="*/ 1 w 178"/>
                      <a:gd name="T25" fmla="*/ 0 h 36"/>
                      <a:gd name="T26" fmla="*/ 1 w 178"/>
                      <a:gd name="T27" fmla="*/ 0 h 36"/>
                      <a:gd name="T28" fmla="*/ 1 w 178"/>
                      <a:gd name="T29" fmla="*/ 0 h 36"/>
                      <a:gd name="T30" fmla="*/ 1 w 178"/>
                      <a:gd name="T31" fmla="*/ 0 h 36"/>
                      <a:gd name="T32" fmla="*/ 1 w 178"/>
                      <a:gd name="T33" fmla="*/ 0 h 36"/>
                      <a:gd name="T34" fmla="*/ 1 w 178"/>
                      <a:gd name="T35" fmla="*/ 0 h 36"/>
                      <a:gd name="T36" fmla="*/ 0 w 178"/>
                      <a:gd name="T37" fmla="*/ 0 h 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78"/>
                      <a:gd name="T58" fmla="*/ 0 h 36"/>
                      <a:gd name="T59" fmla="*/ 178 w 178"/>
                      <a:gd name="T60" fmla="*/ 36 h 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78" h="36">
                        <a:moveTo>
                          <a:pt x="0" y="4"/>
                        </a:moveTo>
                        <a:lnTo>
                          <a:pt x="58" y="34"/>
                        </a:lnTo>
                        <a:lnTo>
                          <a:pt x="73" y="35"/>
                        </a:lnTo>
                        <a:lnTo>
                          <a:pt x="89" y="36"/>
                        </a:lnTo>
                        <a:lnTo>
                          <a:pt x="106" y="36"/>
                        </a:lnTo>
                        <a:lnTo>
                          <a:pt x="123" y="36"/>
                        </a:lnTo>
                        <a:lnTo>
                          <a:pt x="140" y="35"/>
                        </a:lnTo>
                        <a:lnTo>
                          <a:pt x="155" y="34"/>
                        </a:lnTo>
                        <a:lnTo>
                          <a:pt x="169" y="32"/>
                        </a:lnTo>
                        <a:lnTo>
                          <a:pt x="178" y="30"/>
                        </a:lnTo>
                        <a:lnTo>
                          <a:pt x="75" y="0"/>
                        </a:lnTo>
                        <a:lnTo>
                          <a:pt x="70" y="1"/>
                        </a:lnTo>
                        <a:lnTo>
                          <a:pt x="63" y="2"/>
                        </a:lnTo>
                        <a:lnTo>
                          <a:pt x="54" y="4"/>
                        </a:lnTo>
                        <a:lnTo>
                          <a:pt x="44" y="4"/>
                        </a:lnTo>
                        <a:lnTo>
                          <a:pt x="33" y="5"/>
                        </a:lnTo>
                        <a:lnTo>
                          <a:pt x="22" y="5"/>
                        </a:lnTo>
                        <a:lnTo>
                          <a:pt x="10" y="5"/>
                        </a:lnTo>
                        <a:lnTo>
                          <a:pt x="0" y="4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8" name="Freeform 1044"/>
                  <p:cNvSpPr>
                    <a:spLocks/>
                  </p:cNvSpPr>
                  <p:nvPr/>
                </p:nvSpPr>
                <p:spPr bwMode="auto">
                  <a:xfrm>
                    <a:off x="677" y="1238"/>
                    <a:ext cx="48" cy="21"/>
                  </a:xfrm>
                  <a:custGeom>
                    <a:avLst/>
                    <a:gdLst>
                      <a:gd name="T0" fmla="*/ 0 w 94"/>
                      <a:gd name="T1" fmla="*/ 0 h 43"/>
                      <a:gd name="T2" fmla="*/ 0 w 94"/>
                      <a:gd name="T3" fmla="*/ 0 h 43"/>
                      <a:gd name="T4" fmla="*/ 1 w 94"/>
                      <a:gd name="T5" fmla="*/ 0 h 43"/>
                      <a:gd name="T6" fmla="*/ 1 w 94"/>
                      <a:gd name="T7" fmla="*/ 0 h 43"/>
                      <a:gd name="T8" fmla="*/ 1 w 94"/>
                      <a:gd name="T9" fmla="*/ 0 h 43"/>
                      <a:gd name="T10" fmla="*/ 1 w 94"/>
                      <a:gd name="T11" fmla="*/ 0 h 43"/>
                      <a:gd name="T12" fmla="*/ 1 w 94"/>
                      <a:gd name="T13" fmla="*/ 0 h 43"/>
                      <a:gd name="T14" fmla="*/ 1 w 94"/>
                      <a:gd name="T15" fmla="*/ 0 h 43"/>
                      <a:gd name="T16" fmla="*/ 1 w 94"/>
                      <a:gd name="T17" fmla="*/ 0 h 43"/>
                      <a:gd name="T18" fmla="*/ 1 w 94"/>
                      <a:gd name="T19" fmla="*/ 0 h 43"/>
                      <a:gd name="T20" fmla="*/ 1 w 94"/>
                      <a:gd name="T21" fmla="*/ 0 h 43"/>
                      <a:gd name="T22" fmla="*/ 0 w 94"/>
                      <a:gd name="T23" fmla="*/ 0 h 43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94"/>
                      <a:gd name="T37" fmla="*/ 0 h 43"/>
                      <a:gd name="T38" fmla="*/ 94 w 94"/>
                      <a:gd name="T39" fmla="*/ 43 h 43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94" h="43">
                        <a:moveTo>
                          <a:pt x="0" y="43"/>
                        </a:moveTo>
                        <a:lnTo>
                          <a:pt x="0" y="9"/>
                        </a:lnTo>
                        <a:lnTo>
                          <a:pt x="23" y="0"/>
                        </a:lnTo>
                        <a:lnTo>
                          <a:pt x="94" y="18"/>
                        </a:lnTo>
                        <a:lnTo>
                          <a:pt x="86" y="23"/>
                        </a:lnTo>
                        <a:lnTo>
                          <a:pt x="75" y="28"/>
                        </a:lnTo>
                        <a:lnTo>
                          <a:pt x="61" y="32"/>
                        </a:lnTo>
                        <a:lnTo>
                          <a:pt x="46" y="37"/>
                        </a:lnTo>
                        <a:lnTo>
                          <a:pt x="32" y="40"/>
                        </a:lnTo>
                        <a:lnTo>
                          <a:pt x="18" y="43"/>
                        </a:lnTo>
                        <a:lnTo>
                          <a:pt x="7" y="43"/>
                        </a:lnTo>
                        <a:lnTo>
                          <a:pt x="0" y="43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09" name="Freeform 1045"/>
                  <p:cNvSpPr>
                    <a:spLocks/>
                  </p:cNvSpPr>
                  <p:nvPr/>
                </p:nvSpPr>
                <p:spPr bwMode="auto">
                  <a:xfrm>
                    <a:off x="689" y="1296"/>
                    <a:ext cx="64" cy="25"/>
                  </a:xfrm>
                  <a:custGeom>
                    <a:avLst/>
                    <a:gdLst>
                      <a:gd name="T0" fmla="*/ 1 w 126"/>
                      <a:gd name="T1" fmla="*/ 0 h 51"/>
                      <a:gd name="T2" fmla="*/ 1 w 126"/>
                      <a:gd name="T3" fmla="*/ 0 h 51"/>
                      <a:gd name="T4" fmla="*/ 1 w 126"/>
                      <a:gd name="T5" fmla="*/ 0 h 51"/>
                      <a:gd name="T6" fmla="*/ 1 w 126"/>
                      <a:gd name="T7" fmla="*/ 0 h 51"/>
                      <a:gd name="T8" fmla="*/ 1 w 126"/>
                      <a:gd name="T9" fmla="*/ 0 h 51"/>
                      <a:gd name="T10" fmla="*/ 1 w 126"/>
                      <a:gd name="T11" fmla="*/ 0 h 51"/>
                      <a:gd name="T12" fmla="*/ 1 w 126"/>
                      <a:gd name="T13" fmla="*/ 0 h 51"/>
                      <a:gd name="T14" fmla="*/ 1 w 126"/>
                      <a:gd name="T15" fmla="*/ 0 h 51"/>
                      <a:gd name="T16" fmla="*/ 1 w 126"/>
                      <a:gd name="T17" fmla="*/ 0 h 51"/>
                      <a:gd name="T18" fmla="*/ 1 w 126"/>
                      <a:gd name="T19" fmla="*/ 0 h 51"/>
                      <a:gd name="T20" fmla="*/ 1 w 126"/>
                      <a:gd name="T21" fmla="*/ 0 h 51"/>
                      <a:gd name="T22" fmla="*/ 1 w 126"/>
                      <a:gd name="T23" fmla="*/ 0 h 51"/>
                      <a:gd name="T24" fmla="*/ 1 w 126"/>
                      <a:gd name="T25" fmla="*/ 0 h 51"/>
                      <a:gd name="T26" fmla="*/ 1 w 126"/>
                      <a:gd name="T27" fmla="*/ 0 h 51"/>
                      <a:gd name="T28" fmla="*/ 1 w 126"/>
                      <a:gd name="T29" fmla="*/ 0 h 51"/>
                      <a:gd name="T30" fmla="*/ 1 w 126"/>
                      <a:gd name="T31" fmla="*/ 0 h 51"/>
                      <a:gd name="T32" fmla="*/ 1 w 126"/>
                      <a:gd name="T33" fmla="*/ 0 h 51"/>
                      <a:gd name="T34" fmla="*/ 1 w 126"/>
                      <a:gd name="T35" fmla="*/ 0 h 51"/>
                      <a:gd name="T36" fmla="*/ 1 w 126"/>
                      <a:gd name="T37" fmla="*/ 0 h 51"/>
                      <a:gd name="T38" fmla="*/ 1 w 126"/>
                      <a:gd name="T39" fmla="*/ 0 h 51"/>
                      <a:gd name="T40" fmla="*/ 0 w 126"/>
                      <a:gd name="T41" fmla="*/ 0 h 51"/>
                      <a:gd name="T42" fmla="*/ 0 w 126"/>
                      <a:gd name="T43" fmla="*/ 0 h 51"/>
                      <a:gd name="T44" fmla="*/ 1 w 126"/>
                      <a:gd name="T45" fmla="*/ 0 h 51"/>
                      <a:gd name="T46" fmla="*/ 1 w 126"/>
                      <a:gd name="T47" fmla="*/ 0 h 51"/>
                      <a:gd name="T48" fmla="*/ 1 w 126"/>
                      <a:gd name="T49" fmla="*/ 0 h 51"/>
                      <a:gd name="T50" fmla="*/ 1 w 126"/>
                      <a:gd name="T51" fmla="*/ 0 h 51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26"/>
                      <a:gd name="T79" fmla="*/ 0 h 51"/>
                      <a:gd name="T80" fmla="*/ 126 w 126"/>
                      <a:gd name="T81" fmla="*/ 51 h 51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26" h="51">
                        <a:moveTo>
                          <a:pt x="10" y="51"/>
                        </a:moveTo>
                        <a:lnTo>
                          <a:pt x="25" y="50"/>
                        </a:lnTo>
                        <a:lnTo>
                          <a:pt x="41" y="47"/>
                        </a:lnTo>
                        <a:lnTo>
                          <a:pt x="60" y="44"/>
                        </a:lnTo>
                        <a:lnTo>
                          <a:pt x="77" y="38"/>
                        </a:lnTo>
                        <a:lnTo>
                          <a:pt x="93" y="32"/>
                        </a:lnTo>
                        <a:lnTo>
                          <a:pt x="107" y="27"/>
                        </a:lnTo>
                        <a:lnTo>
                          <a:pt x="118" y="20"/>
                        </a:lnTo>
                        <a:lnTo>
                          <a:pt x="126" y="12"/>
                        </a:lnTo>
                        <a:lnTo>
                          <a:pt x="122" y="0"/>
                        </a:lnTo>
                        <a:lnTo>
                          <a:pt x="113" y="8"/>
                        </a:lnTo>
                        <a:lnTo>
                          <a:pt x="101" y="15"/>
                        </a:lnTo>
                        <a:lnTo>
                          <a:pt x="88" y="21"/>
                        </a:lnTo>
                        <a:lnTo>
                          <a:pt x="72" y="27"/>
                        </a:lnTo>
                        <a:lnTo>
                          <a:pt x="56" y="30"/>
                        </a:lnTo>
                        <a:lnTo>
                          <a:pt x="39" y="34"/>
                        </a:lnTo>
                        <a:lnTo>
                          <a:pt x="23" y="36"/>
                        </a:lnTo>
                        <a:lnTo>
                          <a:pt x="6" y="36"/>
                        </a:lnTo>
                        <a:lnTo>
                          <a:pt x="3" y="37"/>
                        </a:lnTo>
                        <a:lnTo>
                          <a:pt x="1" y="38"/>
                        </a:lnTo>
                        <a:lnTo>
                          <a:pt x="0" y="40"/>
                        </a:lnTo>
                        <a:lnTo>
                          <a:pt x="0" y="43"/>
                        </a:lnTo>
                        <a:lnTo>
                          <a:pt x="1" y="46"/>
                        </a:lnTo>
                        <a:lnTo>
                          <a:pt x="2" y="48"/>
                        </a:lnTo>
                        <a:lnTo>
                          <a:pt x="6" y="50"/>
                        </a:lnTo>
                        <a:lnTo>
                          <a:pt x="10" y="51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0" name="Freeform 1046"/>
                  <p:cNvSpPr>
                    <a:spLocks/>
                  </p:cNvSpPr>
                  <p:nvPr/>
                </p:nvSpPr>
                <p:spPr bwMode="auto">
                  <a:xfrm>
                    <a:off x="742" y="1472"/>
                    <a:ext cx="63" cy="25"/>
                  </a:xfrm>
                  <a:custGeom>
                    <a:avLst/>
                    <a:gdLst>
                      <a:gd name="T0" fmla="*/ 1 w 126"/>
                      <a:gd name="T1" fmla="*/ 0 h 51"/>
                      <a:gd name="T2" fmla="*/ 1 w 126"/>
                      <a:gd name="T3" fmla="*/ 0 h 51"/>
                      <a:gd name="T4" fmla="*/ 1 w 126"/>
                      <a:gd name="T5" fmla="*/ 0 h 51"/>
                      <a:gd name="T6" fmla="*/ 1 w 126"/>
                      <a:gd name="T7" fmla="*/ 0 h 51"/>
                      <a:gd name="T8" fmla="*/ 1 w 126"/>
                      <a:gd name="T9" fmla="*/ 0 h 51"/>
                      <a:gd name="T10" fmla="*/ 1 w 126"/>
                      <a:gd name="T11" fmla="*/ 0 h 51"/>
                      <a:gd name="T12" fmla="*/ 1 w 126"/>
                      <a:gd name="T13" fmla="*/ 0 h 51"/>
                      <a:gd name="T14" fmla="*/ 1 w 126"/>
                      <a:gd name="T15" fmla="*/ 0 h 51"/>
                      <a:gd name="T16" fmla="*/ 1 w 126"/>
                      <a:gd name="T17" fmla="*/ 0 h 51"/>
                      <a:gd name="T18" fmla="*/ 1 w 126"/>
                      <a:gd name="T19" fmla="*/ 0 h 51"/>
                      <a:gd name="T20" fmla="*/ 1 w 126"/>
                      <a:gd name="T21" fmla="*/ 0 h 51"/>
                      <a:gd name="T22" fmla="*/ 1 w 126"/>
                      <a:gd name="T23" fmla="*/ 0 h 51"/>
                      <a:gd name="T24" fmla="*/ 1 w 126"/>
                      <a:gd name="T25" fmla="*/ 0 h 51"/>
                      <a:gd name="T26" fmla="*/ 1 w 126"/>
                      <a:gd name="T27" fmla="*/ 0 h 51"/>
                      <a:gd name="T28" fmla="*/ 1 w 126"/>
                      <a:gd name="T29" fmla="*/ 0 h 51"/>
                      <a:gd name="T30" fmla="*/ 1 w 126"/>
                      <a:gd name="T31" fmla="*/ 0 h 51"/>
                      <a:gd name="T32" fmla="*/ 1 w 126"/>
                      <a:gd name="T33" fmla="*/ 0 h 51"/>
                      <a:gd name="T34" fmla="*/ 1 w 126"/>
                      <a:gd name="T35" fmla="*/ 0 h 51"/>
                      <a:gd name="T36" fmla="*/ 1 w 126"/>
                      <a:gd name="T37" fmla="*/ 0 h 51"/>
                      <a:gd name="T38" fmla="*/ 1 w 126"/>
                      <a:gd name="T39" fmla="*/ 0 h 51"/>
                      <a:gd name="T40" fmla="*/ 0 w 126"/>
                      <a:gd name="T41" fmla="*/ 0 h 51"/>
                      <a:gd name="T42" fmla="*/ 0 w 126"/>
                      <a:gd name="T43" fmla="*/ 0 h 51"/>
                      <a:gd name="T44" fmla="*/ 1 w 126"/>
                      <a:gd name="T45" fmla="*/ 0 h 51"/>
                      <a:gd name="T46" fmla="*/ 1 w 126"/>
                      <a:gd name="T47" fmla="*/ 0 h 51"/>
                      <a:gd name="T48" fmla="*/ 1 w 126"/>
                      <a:gd name="T49" fmla="*/ 0 h 51"/>
                      <a:gd name="T50" fmla="*/ 1 w 126"/>
                      <a:gd name="T51" fmla="*/ 0 h 51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126"/>
                      <a:gd name="T79" fmla="*/ 0 h 51"/>
                      <a:gd name="T80" fmla="*/ 126 w 126"/>
                      <a:gd name="T81" fmla="*/ 51 h 51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126" h="51">
                        <a:moveTo>
                          <a:pt x="10" y="51"/>
                        </a:moveTo>
                        <a:lnTo>
                          <a:pt x="25" y="50"/>
                        </a:lnTo>
                        <a:lnTo>
                          <a:pt x="42" y="46"/>
                        </a:lnTo>
                        <a:lnTo>
                          <a:pt x="59" y="43"/>
                        </a:lnTo>
                        <a:lnTo>
                          <a:pt x="77" y="38"/>
                        </a:lnTo>
                        <a:lnTo>
                          <a:pt x="93" y="32"/>
                        </a:lnTo>
                        <a:lnTo>
                          <a:pt x="106" y="27"/>
                        </a:lnTo>
                        <a:lnTo>
                          <a:pt x="118" y="20"/>
                        </a:lnTo>
                        <a:lnTo>
                          <a:pt x="126" y="13"/>
                        </a:lnTo>
                        <a:lnTo>
                          <a:pt x="123" y="0"/>
                        </a:lnTo>
                        <a:lnTo>
                          <a:pt x="113" y="8"/>
                        </a:lnTo>
                        <a:lnTo>
                          <a:pt x="102" y="15"/>
                        </a:lnTo>
                        <a:lnTo>
                          <a:pt x="88" y="21"/>
                        </a:lnTo>
                        <a:lnTo>
                          <a:pt x="73" y="27"/>
                        </a:lnTo>
                        <a:lnTo>
                          <a:pt x="56" y="30"/>
                        </a:lnTo>
                        <a:lnTo>
                          <a:pt x="39" y="34"/>
                        </a:lnTo>
                        <a:lnTo>
                          <a:pt x="23" y="36"/>
                        </a:lnTo>
                        <a:lnTo>
                          <a:pt x="5" y="36"/>
                        </a:lnTo>
                        <a:lnTo>
                          <a:pt x="3" y="37"/>
                        </a:lnTo>
                        <a:lnTo>
                          <a:pt x="1" y="39"/>
                        </a:lnTo>
                        <a:lnTo>
                          <a:pt x="0" y="42"/>
                        </a:lnTo>
                        <a:lnTo>
                          <a:pt x="0" y="44"/>
                        </a:lnTo>
                        <a:lnTo>
                          <a:pt x="1" y="46"/>
                        </a:lnTo>
                        <a:lnTo>
                          <a:pt x="3" y="49"/>
                        </a:lnTo>
                        <a:lnTo>
                          <a:pt x="6" y="50"/>
                        </a:lnTo>
                        <a:lnTo>
                          <a:pt x="10" y="51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1" name="Freeform 1047"/>
                  <p:cNvSpPr>
                    <a:spLocks/>
                  </p:cNvSpPr>
                  <p:nvPr/>
                </p:nvSpPr>
                <p:spPr bwMode="auto">
                  <a:xfrm>
                    <a:off x="538" y="1212"/>
                    <a:ext cx="108" cy="17"/>
                  </a:xfrm>
                  <a:custGeom>
                    <a:avLst/>
                    <a:gdLst>
                      <a:gd name="T0" fmla="*/ 0 w 216"/>
                      <a:gd name="T1" fmla="*/ 0 h 36"/>
                      <a:gd name="T2" fmla="*/ 1 w 216"/>
                      <a:gd name="T3" fmla="*/ 0 h 36"/>
                      <a:gd name="T4" fmla="*/ 1 w 216"/>
                      <a:gd name="T5" fmla="*/ 0 h 36"/>
                      <a:gd name="T6" fmla="*/ 1 w 216"/>
                      <a:gd name="T7" fmla="*/ 0 h 36"/>
                      <a:gd name="T8" fmla="*/ 1 w 216"/>
                      <a:gd name="T9" fmla="*/ 0 h 36"/>
                      <a:gd name="T10" fmla="*/ 1 w 216"/>
                      <a:gd name="T11" fmla="*/ 0 h 36"/>
                      <a:gd name="T12" fmla="*/ 1 w 216"/>
                      <a:gd name="T13" fmla="*/ 0 h 36"/>
                      <a:gd name="T14" fmla="*/ 1 w 216"/>
                      <a:gd name="T15" fmla="*/ 0 h 36"/>
                      <a:gd name="T16" fmla="*/ 1 w 216"/>
                      <a:gd name="T17" fmla="*/ 0 h 36"/>
                      <a:gd name="T18" fmla="*/ 1 w 216"/>
                      <a:gd name="T19" fmla="*/ 0 h 36"/>
                      <a:gd name="T20" fmla="*/ 1 w 216"/>
                      <a:gd name="T21" fmla="*/ 0 h 36"/>
                      <a:gd name="T22" fmla="*/ 1 w 216"/>
                      <a:gd name="T23" fmla="*/ 0 h 36"/>
                      <a:gd name="T24" fmla="*/ 1 w 216"/>
                      <a:gd name="T25" fmla="*/ 0 h 36"/>
                      <a:gd name="T26" fmla="*/ 1 w 216"/>
                      <a:gd name="T27" fmla="*/ 0 h 36"/>
                      <a:gd name="T28" fmla="*/ 1 w 216"/>
                      <a:gd name="T29" fmla="*/ 0 h 36"/>
                      <a:gd name="T30" fmla="*/ 1 w 216"/>
                      <a:gd name="T31" fmla="*/ 0 h 36"/>
                      <a:gd name="T32" fmla="*/ 1 w 216"/>
                      <a:gd name="T33" fmla="*/ 0 h 36"/>
                      <a:gd name="T34" fmla="*/ 1 w 216"/>
                      <a:gd name="T35" fmla="*/ 0 h 36"/>
                      <a:gd name="T36" fmla="*/ 0 w 216"/>
                      <a:gd name="T37" fmla="*/ 0 h 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16"/>
                      <a:gd name="T58" fmla="*/ 0 h 36"/>
                      <a:gd name="T59" fmla="*/ 216 w 216"/>
                      <a:gd name="T60" fmla="*/ 36 h 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16" h="36">
                        <a:moveTo>
                          <a:pt x="0" y="6"/>
                        </a:moveTo>
                        <a:lnTo>
                          <a:pt x="9" y="7"/>
                        </a:lnTo>
                        <a:lnTo>
                          <a:pt x="19" y="7"/>
                        </a:lnTo>
                        <a:lnTo>
                          <a:pt x="31" y="7"/>
                        </a:lnTo>
                        <a:lnTo>
                          <a:pt x="43" y="7"/>
                        </a:lnTo>
                        <a:lnTo>
                          <a:pt x="55" y="6"/>
                        </a:lnTo>
                        <a:lnTo>
                          <a:pt x="66" y="5"/>
                        </a:lnTo>
                        <a:lnTo>
                          <a:pt x="75" y="2"/>
                        </a:lnTo>
                        <a:lnTo>
                          <a:pt x="81" y="0"/>
                        </a:lnTo>
                        <a:lnTo>
                          <a:pt x="216" y="32"/>
                        </a:lnTo>
                        <a:lnTo>
                          <a:pt x="201" y="33"/>
                        </a:lnTo>
                        <a:lnTo>
                          <a:pt x="181" y="35"/>
                        </a:lnTo>
                        <a:lnTo>
                          <a:pt x="159" y="35"/>
                        </a:lnTo>
                        <a:lnTo>
                          <a:pt x="136" y="36"/>
                        </a:lnTo>
                        <a:lnTo>
                          <a:pt x="114" y="36"/>
                        </a:lnTo>
                        <a:lnTo>
                          <a:pt x="95" y="36"/>
                        </a:lnTo>
                        <a:lnTo>
                          <a:pt x="80" y="35"/>
                        </a:lnTo>
                        <a:lnTo>
                          <a:pt x="72" y="33"/>
                        </a:lnTo>
                        <a:lnTo>
                          <a:pt x="0" y="6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2" name="Freeform 1048"/>
                  <p:cNvSpPr>
                    <a:spLocks/>
                  </p:cNvSpPr>
                  <p:nvPr/>
                </p:nvSpPr>
                <p:spPr bwMode="auto">
                  <a:xfrm>
                    <a:off x="571" y="1287"/>
                    <a:ext cx="100" cy="15"/>
                  </a:xfrm>
                  <a:custGeom>
                    <a:avLst/>
                    <a:gdLst>
                      <a:gd name="T0" fmla="*/ 0 w 201"/>
                      <a:gd name="T1" fmla="*/ 0 h 31"/>
                      <a:gd name="T2" fmla="*/ 0 w 201"/>
                      <a:gd name="T3" fmla="*/ 0 h 31"/>
                      <a:gd name="T4" fmla="*/ 0 w 201"/>
                      <a:gd name="T5" fmla="*/ 0 h 31"/>
                      <a:gd name="T6" fmla="*/ 0 w 201"/>
                      <a:gd name="T7" fmla="*/ 0 h 31"/>
                      <a:gd name="T8" fmla="*/ 0 w 201"/>
                      <a:gd name="T9" fmla="*/ 0 h 31"/>
                      <a:gd name="T10" fmla="*/ 0 w 201"/>
                      <a:gd name="T11" fmla="*/ 0 h 31"/>
                      <a:gd name="T12" fmla="*/ 0 w 201"/>
                      <a:gd name="T13" fmla="*/ 0 h 31"/>
                      <a:gd name="T14" fmla="*/ 0 w 201"/>
                      <a:gd name="T15" fmla="*/ 0 h 31"/>
                      <a:gd name="T16" fmla="*/ 0 w 201"/>
                      <a:gd name="T17" fmla="*/ 0 h 31"/>
                      <a:gd name="T18" fmla="*/ 0 w 201"/>
                      <a:gd name="T19" fmla="*/ 0 h 31"/>
                      <a:gd name="T20" fmla="*/ 0 w 201"/>
                      <a:gd name="T21" fmla="*/ 0 h 31"/>
                      <a:gd name="T22" fmla="*/ 0 w 201"/>
                      <a:gd name="T23" fmla="*/ 0 h 31"/>
                      <a:gd name="T24" fmla="*/ 0 w 201"/>
                      <a:gd name="T25" fmla="*/ 0 h 31"/>
                      <a:gd name="T26" fmla="*/ 0 w 201"/>
                      <a:gd name="T27" fmla="*/ 0 h 31"/>
                      <a:gd name="T28" fmla="*/ 0 w 201"/>
                      <a:gd name="T29" fmla="*/ 0 h 31"/>
                      <a:gd name="T30" fmla="*/ 0 w 201"/>
                      <a:gd name="T31" fmla="*/ 0 h 31"/>
                      <a:gd name="T32" fmla="*/ 0 w 201"/>
                      <a:gd name="T33" fmla="*/ 0 h 31"/>
                      <a:gd name="T34" fmla="*/ 0 w 201"/>
                      <a:gd name="T35" fmla="*/ 0 h 31"/>
                      <a:gd name="T36" fmla="*/ 0 w 201"/>
                      <a:gd name="T37" fmla="*/ 0 h 31"/>
                      <a:gd name="T38" fmla="*/ 0 w 201"/>
                      <a:gd name="T39" fmla="*/ 0 h 31"/>
                      <a:gd name="T40" fmla="*/ 0 w 201"/>
                      <a:gd name="T41" fmla="*/ 0 h 31"/>
                      <a:gd name="T42" fmla="*/ 0 w 201"/>
                      <a:gd name="T43" fmla="*/ 0 h 31"/>
                      <a:gd name="T44" fmla="*/ 0 w 201"/>
                      <a:gd name="T45" fmla="*/ 0 h 31"/>
                      <a:gd name="T46" fmla="*/ 0 w 201"/>
                      <a:gd name="T47" fmla="*/ 0 h 31"/>
                      <a:gd name="T48" fmla="*/ 0 w 201"/>
                      <a:gd name="T49" fmla="*/ 0 h 31"/>
                      <a:gd name="T50" fmla="*/ 0 w 201"/>
                      <a:gd name="T51" fmla="*/ 0 h 31"/>
                      <a:gd name="T52" fmla="*/ 0 w 201"/>
                      <a:gd name="T53" fmla="*/ 0 h 31"/>
                      <a:gd name="T54" fmla="*/ 0 w 201"/>
                      <a:gd name="T55" fmla="*/ 0 h 31"/>
                      <a:gd name="T56" fmla="*/ 0 w 201"/>
                      <a:gd name="T57" fmla="*/ 0 h 31"/>
                      <a:gd name="T58" fmla="*/ 0 w 201"/>
                      <a:gd name="T59" fmla="*/ 0 h 31"/>
                      <a:gd name="T60" fmla="*/ 0 w 201"/>
                      <a:gd name="T61" fmla="*/ 0 h 31"/>
                      <a:gd name="T62" fmla="*/ 0 w 201"/>
                      <a:gd name="T63" fmla="*/ 0 h 31"/>
                      <a:gd name="T64" fmla="*/ 0 w 201"/>
                      <a:gd name="T65" fmla="*/ 0 h 31"/>
                      <a:gd name="T66" fmla="*/ 0 w 201"/>
                      <a:gd name="T67" fmla="*/ 0 h 31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201"/>
                      <a:gd name="T103" fmla="*/ 0 h 31"/>
                      <a:gd name="T104" fmla="*/ 201 w 201"/>
                      <a:gd name="T105" fmla="*/ 31 h 31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201" h="31">
                        <a:moveTo>
                          <a:pt x="0" y="12"/>
                        </a:moveTo>
                        <a:lnTo>
                          <a:pt x="23" y="12"/>
                        </a:lnTo>
                        <a:lnTo>
                          <a:pt x="49" y="12"/>
                        </a:lnTo>
                        <a:lnTo>
                          <a:pt x="75" y="12"/>
                        </a:lnTo>
                        <a:lnTo>
                          <a:pt x="101" y="10"/>
                        </a:lnTo>
                        <a:lnTo>
                          <a:pt x="126" y="9"/>
                        </a:lnTo>
                        <a:lnTo>
                          <a:pt x="148" y="7"/>
                        </a:lnTo>
                        <a:lnTo>
                          <a:pt x="167" y="4"/>
                        </a:lnTo>
                        <a:lnTo>
                          <a:pt x="180" y="1"/>
                        </a:lnTo>
                        <a:lnTo>
                          <a:pt x="192" y="0"/>
                        </a:lnTo>
                        <a:lnTo>
                          <a:pt x="198" y="1"/>
                        </a:lnTo>
                        <a:lnTo>
                          <a:pt x="200" y="3"/>
                        </a:lnTo>
                        <a:lnTo>
                          <a:pt x="201" y="4"/>
                        </a:lnTo>
                        <a:lnTo>
                          <a:pt x="201" y="5"/>
                        </a:lnTo>
                        <a:lnTo>
                          <a:pt x="200" y="9"/>
                        </a:lnTo>
                        <a:lnTo>
                          <a:pt x="197" y="14"/>
                        </a:lnTo>
                        <a:lnTo>
                          <a:pt x="189" y="18"/>
                        </a:lnTo>
                        <a:lnTo>
                          <a:pt x="184" y="19"/>
                        </a:lnTo>
                        <a:lnTo>
                          <a:pt x="178" y="20"/>
                        </a:lnTo>
                        <a:lnTo>
                          <a:pt x="169" y="22"/>
                        </a:lnTo>
                        <a:lnTo>
                          <a:pt x="159" y="23"/>
                        </a:lnTo>
                        <a:lnTo>
                          <a:pt x="146" y="24"/>
                        </a:lnTo>
                        <a:lnTo>
                          <a:pt x="133" y="25"/>
                        </a:lnTo>
                        <a:lnTo>
                          <a:pt x="118" y="26"/>
                        </a:lnTo>
                        <a:lnTo>
                          <a:pt x="103" y="27"/>
                        </a:lnTo>
                        <a:lnTo>
                          <a:pt x="89" y="27"/>
                        </a:lnTo>
                        <a:lnTo>
                          <a:pt x="74" y="29"/>
                        </a:lnTo>
                        <a:lnTo>
                          <a:pt x="59" y="30"/>
                        </a:lnTo>
                        <a:lnTo>
                          <a:pt x="45" y="30"/>
                        </a:lnTo>
                        <a:lnTo>
                          <a:pt x="31" y="31"/>
                        </a:lnTo>
                        <a:lnTo>
                          <a:pt x="20" y="31"/>
                        </a:lnTo>
                        <a:lnTo>
                          <a:pt x="8" y="30"/>
                        </a:lnTo>
                        <a:lnTo>
                          <a:pt x="0" y="30"/>
                        </a:lnTo>
                        <a:lnTo>
                          <a:pt x="0" y="12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3" name="Freeform 1049"/>
                  <p:cNvSpPr>
                    <a:spLocks/>
                  </p:cNvSpPr>
                  <p:nvPr/>
                </p:nvSpPr>
                <p:spPr bwMode="auto">
                  <a:xfrm>
                    <a:off x="571" y="1395"/>
                    <a:ext cx="100" cy="16"/>
                  </a:xfrm>
                  <a:custGeom>
                    <a:avLst/>
                    <a:gdLst>
                      <a:gd name="T0" fmla="*/ 0 w 201"/>
                      <a:gd name="T1" fmla="*/ 1 h 31"/>
                      <a:gd name="T2" fmla="*/ 0 w 201"/>
                      <a:gd name="T3" fmla="*/ 1 h 31"/>
                      <a:gd name="T4" fmla="*/ 0 w 201"/>
                      <a:gd name="T5" fmla="*/ 1 h 31"/>
                      <a:gd name="T6" fmla="*/ 0 w 201"/>
                      <a:gd name="T7" fmla="*/ 1 h 31"/>
                      <a:gd name="T8" fmla="*/ 0 w 201"/>
                      <a:gd name="T9" fmla="*/ 1 h 31"/>
                      <a:gd name="T10" fmla="*/ 0 w 201"/>
                      <a:gd name="T11" fmla="*/ 1 h 31"/>
                      <a:gd name="T12" fmla="*/ 0 w 201"/>
                      <a:gd name="T13" fmla="*/ 1 h 31"/>
                      <a:gd name="T14" fmla="*/ 0 w 201"/>
                      <a:gd name="T15" fmla="*/ 1 h 31"/>
                      <a:gd name="T16" fmla="*/ 0 w 201"/>
                      <a:gd name="T17" fmla="*/ 1 h 31"/>
                      <a:gd name="T18" fmla="*/ 0 w 201"/>
                      <a:gd name="T19" fmla="*/ 0 h 31"/>
                      <a:gd name="T20" fmla="*/ 0 w 201"/>
                      <a:gd name="T21" fmla="*/ 0 h 31"/>
                      <a:gd name="T22" fmla="*/ 0 w 201"/>
                      <a:gd name="T23" fmla="*/ 1 h 31"/>
                      <a:gd name="T24" fmla="*/ 0 w 201"/>
                      <a:gd name="T25" fmla="*/ 1 h 31"/>
                      <a:gd name="T26" fmla="*/ 0 w 201"/>
                      <a:gd name="T27" fmla="*/ 1 h 31"/>
                      <a:gd name="T28" fmla="*/ 0 w 201"/>
                      <a:gd name="T29" fmla="*/ 1 h 31"/>
                      <a:gd name="T30" fmla="*/ 0 w 201"/>
                      <a:gd name="T31" fmla="*/ 1 h 31"/>
                      <a:gd name="T32" fmla="*/ 0 w 201"/>
                      <a:gd name="T33" fmla="*/ 1 h 31"/>
                      <a:gd name="T34" fmla="*/ 0 w 201"/>
                      <a:gd name="T35" fmla="*/ 1 h 31"/>
                      <a:gd name="T36" fmla="*/ 0 w 201"/>
                      <a:gd name="T37" fmla="*/ 1 h 31"/>
                      <a:gd name="T38" fmla="*/ 0 w 201"/>
                      <a:gd name="T39" fmla="*/ 1 h 31"/>
                      <a:gd name="T40" fmla="*/ 0 w 201"/>
                      <a:gd name="T41" fmla="*/ 1 h 31"/>
                      <a:gd name="T42" fmla="*/ 0 w 201"/>
                      <a:gd name="T43" fmla="*/ 1 h 31"/>
                      <a:gd name="T44" fmla="*/ 0 w 201"/>
                      <a:gd name="T45" fmla="*/ 1 h 31"/>
                      <a:gd name="T46" fmla="*/ 0 w 201"/>
                      <a:gd name="T47" fmla="*/ 1 h 31"/>
                      <a:gd name="T48" fmla="*/ 0 w 201"/>
                      <a:gd name="T49" fmla="*/ 1 h 31"/>
                      <a:gd name="T50" fmla="*/ 0 w 201"/>
                      <a:gd name="T51" fmla="*/ 1 h 31"/>
                      <a:gd name="T52" fmla="*/ 0 w 201"/>
                      <a:gd name="T53" fmla="*/ 1 h 31"/>
                      <a:gd name="T54" fmla="*/ 0 w 201"/>
                      <a:gd name="T55" fmla="*/ 1 h 31"/>
                      <a:gd name="T56" fmla="*/ 0 w 201"/>
                      <a:gd name="T57" fmla="*/ 1 h 31"/>
                      <a:gd name="T58" fmla="*/ 0 w 201"/>
                      <a:gd name="T59" fmla="*/ 1 h 31"/>
                      <a:gd name="T60" fmla="*/ 0 w 201"/>
                      <a:gd name="T61" fmla="*/ 1 h 31"/>
                      <a:gd name="T62" fmla="*/ 0 w 201"/>
                      <a:gd name="T63" fmla="*/ 1 h 31"/>
                      <a:gd name="T64" fmla="*/ 0 w 201"/>
                      <a:gd name="T65" fmla="*/ 1 h 31"/>
                      <a:gd name="T66" fmla="*/ 0 w 201"/>
                      <a:gd name="T67" fmla="*/ 1 h 31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201"/>
                      <a:gd name="T103" fmla="*/ 0 h 31"/>
                      <a:gd name="T104" fmla="*/ 201 w 201"/>
                      <a:gd name="T105" fmla="*/ 31 h 31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201" h="31">
                        <a:moveTo>
                          <a:pt x="0" y="13"/>
                        </a:moveTo>
                        <a:lnTo>
                          <a:pt x="23" y="13"/>
                        </a:lnTo>
                        <a:lnTo>
                          <a:pt x="49" y="13"/>
                        </a:lnTo>
                        <a:lnTo>
                          <a:pt x="75" y="13"/>
                        </a:lnTo>
                        <a:lnTo>
                          <a:pt x="101" y="10"/>
                        </a:lnTo>
                        <a:lnTo>
                          <a:pt x="126" y="9"/>
                        </a:lnTo>
                        <a:lnTo>
                          <a:pt x="148" y="7"/>
                        </a:lnTo>
                        <a:lnTo>
                          <a:pt x="167" y="5"/>
                        </a:lnTo>
                        <a:lnTo>
                          <a:pt x="180" y="1"/>
                        </a:lnTo>
                        <a:lnTo>
                          <a:pt x="192" y="0"/>
                        </a:lnTo>
                        <a:lnTo>
                          <a:pt x="198" y="0"/>
                        </a:lnTo>
                        <a:lnTo>
                          <a:pt x="200" y="2"/>
                        </a:lnTo>
                        <a:lnTo>
                          <a:pt x="201" y="3"/>
                        </a:lnTo>
                        <a:lnTo>
                          <a:pt x="201" y="5"/>
                        </a:lnTo>
                        <a:lnTo>
                          <a:pt x="200" y="9"/>
                        </a:lnTo>
                        <a:lnTo>
                          <a:pt x="197" y="14"/>
                        </a:lnTo>
                        <a:lnTo>
                          <a:pt x="189" y="18"/>
                        </a:lnTo>
                        <a:lnTo>
                          <a:pt x="184" y="20"/>
                        </a:lnTo>
                        <a:lnTo>
                          <a:pt x="178" y="21"/>
                        </a:lnTo>
                        <a:lnTo>
                          <a:pt x="169" y="22"/>
                        </a:lnTo>
                        <a:lnTo>
                          <a:pt x="159" y="23"/>
                        </a:lnTo>
                        <a:lnTo>
                          <a:pt x="146" y="24"/>
                        </a:lnTo>
                        <a:lnTo>
                          <a:pt x="133" y="25"/>
                        </a:lnTo>
                        <a:lnTo>
                          <a:pt x="118" y="27"/>
                        </a:lnTo>
                        <a:lnTo>
                          <a:pt x="103" y="28"/>
                        </a:lnTo>
                        <a:lnTo>
                          <a:pt x="89" y="28"/>
                        </a:lnTo>
                        <a:lnTo>
                          <a:pt x="74" y="29"/>
                        </a:lnTo>
                        <a:lnTo>
                          <a:pt x="59" y="30"/>
                        </a:lnTo>
                        <a:lnTo>
                          <a:pt x="45" y="30"/>
                        </a:lnTo>
                        <a:lnTo>
                          <a:pt x="31" y="31"/>
                        </a:lnTo>
                        <a:lnTo>
                          <a:pt x="20" y="31"/>
                        </a:lnTo>
                        <a:lnTo>
                          <a:pt x="8" y="30"/>
                        </a:lnTo>
                        <a:lnTo>
                          <a:pt x="0" y="30"/>
                        </a:lnTo>
                        <a:lnTo>
                          <a:pt x="0" y="13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4" name="Freeform 1050"/>
                  <p:cNvSpPr>
                    <a:spLocks/>
                  </p:cNvSpPr>
                  <p:nvPr/>
                </p:nvSpPr>
                <p:spPr bwMode="auto">
                  <a:xfrm>
                    <a:off x="571" y="1497"/>
                    <a:ext cx="98" cy="16"/>
                  </a:xfrm>
                  <a:custGeom>
                    <a:avLst/>
                    <a:gdLst>
                      <a:gd name="T0" fmla="*/ 0 w 197"/>
                      <a:gd name="T1" fmla="*/ 1 h 31"/>
                      <a:gd name="T2" fmla="*/ 0 w 197"/>
                      <a:gd name="T3" fmla="*/ 1 h 31"/>
                      <a:gd name="T4" fmla="*/ 0 w 197"/>
                      <a:gd name="T5" fmla="*/ 1 h 31"/>
                      <a:gd name="T6" fmla="*/ 0 w 197"/>
                      <a:gd name="T7" fmla="*/ 1 h 31"/>
                      <a:gd name="T8" fmla="*/ 0 w 197"/>
                      <a:gd name="T9" fmla="*/ 1 h 31"/>
                      <a:gd name="T10" fmla="*/ 0 w 197"/>
                      <a:gd name="T11" fmla="*/ 1 h 31"/>
                      <a:gd name="T12" fmla="*/ 0 w 197"/>
                      <a:gd name="T13" fmla="*/ 1 h 31"/>
                      <a:gd name="T14" fmla="*/ 0 w 197"/>
                      <a:gd name="T15" fmla="*/ 1 h 31"/>
                      <a:gd name="T16" fmla="*/ 0 w 197"/>
                      <a:gd name="T17" fmla="*/ 1 h 31"/>
                      <a:gd name="T18" fmla="*/ 0 w 197"/>
                      <a:gd name="T19" fmla="*/ 0 h 31"/>
                      <a:gd name="T20" fmla="*/ 0 w 197"/>
                      <a:gd name="T21" fmla="*/ 0 h 31"/>
                      <a:gd name="T22" fmla="*/ 0 w 197"/>
                      <a:gd name="T23" fmla="*/ 1 h 31"/>
                      <a:gd name="T24" fmla="*/ 0 w 197"/>
                      <a:gd name="T25" fmla="*/ 1 h 31"/>
                      <a:gd name="T26" fmla="*/ 0 w 197"/>
                      <a:gd name="T27" fmla="*/ 1 h 31"/>
                      <a:gd name="T28" fmla="*/ 0 w 197"/>
                      <a:gd name="T29" fmla="*/ 1 h 31"/>
                      <a:gd name="T30" fmla="*/ 0 w 197"/>
                      <a:gd name="T31" fmla="*/ 1 h 31"/>
                      <a:gd name="T32" fmla="*/ 0 w 197"/>
                      <a:gd name="T33" fmla="*/ 1 h 31"/>
                      <a:gd name="T34" fmla="*/ 0 w 197"/>
                      <a:gd name="T35" fmla="*/ 1 h 31"/>
                      <a:gd name="T36" fmla="*/ 0 w 197"/>
                      <a:gd name="T37" fmla="*/ 1 h 31"/>
                      <a:gd name="T38" fmla="*/ 0 w 197"/>
                      <a:gd name="T39" fmla="*/ 1 h 31"/>
                      <a:gd name="T40" fmla="*/ 0 w 197"/>
                      <a:gd name="T41" fmla="*/ 1 h 31"/>
                      <a:gd name="T42" fmla="*/ 0 w 197"/>
                      <a:gd name="T43" fmla="*/ 1 h 31"/>
                      <a:gd name="T44" fmla="*/ 0 w 197"/>
                      <a:gd name="T45" fmla="*/ 1 h 31"/>
                      <a:gd name="T46" fmla="*/ 0 w 197"/>
                      <a:gd name="T47" fmla="*/ 1 h 31"/>
                      <a:gd name="T48" fmla="*/ 0 w 197"/>
                      <a:gd name="T49" fmla="*/ 1 h 31"/>
                      <a:gd name="T50" fmla="*/ 0 w 197"/>
                      <a:gd name="T51" fmla="*/ 1 h 31"/>
                      <a:gd name="T52" fmla="*/ 0 w 197"/>
                      <a:gd name="T53" fmla="*/ 1 h 31"/>
                      <a:gd name="T54" fmla="*/ 0 w 197"/>
                      <a:gd name="T55" fmla="*/ 1 h 31"/>
                      <a:gd name="T56" fmla="*/ 0 w 197"/>
                      <a:gd name="T57" fmla="*/ 1 h 31"/>
                      <a:gd name="T58" fmla="*/ 0 w 197"/>
                      <a:gd name="T59" fmla="*/ 1 h 31"/>
                      <a:gd name="T60" fmla="*/ 0 w 197"/>
                      <a:gd name="T61" fmla="*/ 1 h 31"/>
                      <a:gd name="T62" fmla="*/ 0 w 197"/>
                      <a:gd name="T63" fmla="*/ 1 h 31"/>
                      <a:gd name="T64" fmla="*/ 0 w 197"/>
                      <a:gd name="T65" fmla="*/ 1 h 31"/>
                      <a:gd name="T66" fmla="*/ 0 w 197"/>
                      <a:gd name="T67" fmla="*/ 1 h 31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197"/>
                      <a:gd name="T103" fmla="*/ 0 h 31"/>
                      <a:gd name="T104" fmla="*/ 197 w 197"/>
                      <a:gd name="T105" fmla="*/ 31 h 31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197" h="31">
                        <a:moveTo>
                          <a:pt x="0" y="14"/>
                        </a:moveTo>
                        <a:lnTo>
                          <a:pt x="23" y="15"/>
                        </a:lnTo>
                        <a:lnTo>
                          <a:pt x="48" y="14"/>
                        </a:lnTo>
                        <a:lnTo>
                          <a:pt x="75" y="13"/>
                        </a:lnTo>
                        <a:lnTo>
                          <a:pt x="101" y="11"/>
                        </a:lnTo>
                        <a:lnTo>
                          <a:pt x="126" y="9"/>
                        </a:lnTo>
                        <a:lnTo>
                          <a:pt x="148" y="7"/>
                        </a:lnTo>
                        <a:lnTo>
                          <a:pt x="167" y="3"/>
                        </a:lnTo>
                        <a:lnTo>
                          <a:pt x="180" y="1"/>
                        </a:lnTo>
                        <a:lnTo>
                          <a:pt x="191" y="0"/>
                        </a:lnTo>
                        <a:lnTo>
                          <a:pt x="195" y="0"/>
                        </a:lnTo>
                        <a:lnTo>
                          <a:pt x="197" y="2"/>
                        </a:lnTo>
                        <a:lnTo>
                          <a:pt x="197" y="3"/>
                        </a:lnTo>
                        <a:lnTo>
                          <a:pt x="197" y="4"/>
                        </a:lnTo>
                        <a:lnTo>
                          <a:pt x="197" y="8"/>
                        </a:lnTo>
                        <a:lnTo>
                          <a:pt x="193" y="11"/>
                        </a:lnTo>
                        <a:lnTo>
                          <a:pt x="185" y="16"/>
                        </a:lnTo>
                        <a:lnTo>
                          <a:pt x="182" y="17"/>
                        </a:lnTo>
                        <a:lnTo>
                          <a:pt x="176" y="18"/>
                        </a:lnTo>
                        <a:lnTo>
                          <a:pt x="169" y="19"/>
                        </a:lnTo>
                        <a:lnTo>
                          <a:pt x="160" y="21"/>
                        </a:lnTo>
                        <a:lnTo>
                          <a:pt x="149" y="23"/>
                        </a:lnTo>
                        <a:lnTo>
                          <a:pt x="139" y="24"/>
                        </a:lnTo>
                        <a:lnTo>
                          <a:pt x="126" y="25"/>
                        </a:lnTo>
                        <a:lnTo>
                          <a:pt x="114" y="26"/>
                        </a:lnTo>
                        <a:lnTo>
                          <a:pt x="100" y="27"/>
                        </a:lnTo>
                        <a:lnTo>
                          <a:pt x="86" y="29"/>
                        </a:lnTo>
                        <a:lnTo>
                          <a:pt x="71" y="30"/>
                        </a:lnTo>
                        <a:lnTo>
                          <a:pt x="56" y="31"/>
                        </a:lnTo>
                        <a:lnTo>
                          <a:pt x="43" y="31"/>
                        </a:lnTo>
                        <a:lnTo>
                          <a:pt x="28" y="31"/>
                        </a:lnTo>
                        <a:lnTo>
                          <a:pt x="14" y="31"/>
                        </a:lnTo>
                        <a:lnTo>
                          <a:pt x="0" y="30"/>
                        </a:lnTo>
                        <a:lnTo>
                          <a:pt x="0" y="14"/>
                        </a:lnTo>
                        <a:close/>
                      </a:path>
                    </a:pathLst>
                  </a:custGeom>
                  <a:solidFill>
                    <a:srgbClr val="FFE5B7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5" name="Freeform 1051"/>
                  <p:cNvSpPr>
                    <a:spLocks/>
                  </p:cNvSpPr>
                  <p:nvPr/>
                </p:nvSpPr>
                <p:spPr bwMode="auto">
                  <a:xfrm>
                    <a:off x="507" y="1281"/>
                    <a:ext cx="44" cy="41"/>
                  </a:xfrm>
                  <a:custGeom>
                    <a:avLst/>
                    <a:gdLst>
                      <a:gd name="T0" fmla="*/ 0 w 89"/>
                      <a:gd name="T1" fmla="*/ 0 h 83"/>
                      <a:gd name="T2" fmla="*/ 0 w 89"/>
                      <a:gd name="T3" fmla="*/ 0 h 83"/>
                      <a:gd name="T4" fmla="*/ 0 w 89"/>
                      <a:gd name="T5" fmla="*/ 0 h 83"/>
                      <a:gd name="T6" fmla="*/ 0 w 89"/>
                      <a:gd name="T7" fmla="*/ 0 h 83"/>
                      <a:gd name="T8" fmla="*/ 0 w 89"/>
                      <a:gd name="T9" fmla="*/ 0 h 83"/>
                      <a:gd name="T10" fmla="*/ 0 w 89"/>
                      <a:gd name="T11" fmla="*/ 0 h 83"/>
                      <a:gd name="T12" fmla="*/ 0 w 89"/>
                      <a:gd name="T13" fmla="*/ 0 h 83"/>
                      <a:gd name="T14" fmla="*/ 0 w 89"/>
                      <a:gd name="T15" fmla="*/ 0 h 83"/>
                      <a:gd name="T16" fmla="*/ 0 w 89"/>
                      <a:gd name="T17" fmla="*/ 0 h 83"/>
                      <a:gd name="T18" fmla="*/ 0 w 89"/>
                      <a:gd name="T19" fmla="*/ 0 h 83"/>
                      <a:gd name="T20" fmla="*/ 0 w 89"/>
                      <a:gd name="T21" fmla="*/ 0 h 83"/>
                      <a:gd name="T22" fmla="*/ 0 w 89"/>
                      <a:gd name="T23" fmla="*/ 0 h 83"/>
                      <a:gd name="T24" fmla="*/ 0 w 89"/>
                      <a:gd name="T25" fmla="*/ 0 h 83"/>
                      <a:gd name="T26" fmla="*/ 0 w 89"/>
                      <a:gd name="T27" fmla="*/ 0 h 83"/>
                      <a:gd name="T28" fmla="*/ 0 w 89"/>
                      <a:gd name="T29" fmla="*/ 0 h 83"/>
                      <a:gd name="T30" fmla="*/ 0 w 89"/>
                      <a:gd name="T31" fmla="*/ 0 h 83"/>
                      <a:gd name="T32" fmla="*/ 0 w 89"/>
                      <a:gd name="T33" fmla="*/ 0 h 83"/>
                      <a:gd name="T34" fmla="*/ 0 w 89"/>
                      <a:gd name="T35" fmla="*/ 0 h 83"/>
                      <a:gd name="T36" fmla="*/ 0 w 89"/>
                      <a:gd name="T37" fmla="*/ 0 h 8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89"/>
                      <a:gd name="T58" fmla="*/ 0 h 83"/>
                      <a:gd name="T59" fmla="*/ 89 w 89"/>
                      <a:gd name="T60" fmla="*/ 83 h 83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89" h="83">
                        <a:moveTo>
                          <a:pt x="0" y="7"/>
                        </a:moveTo>
                        <a:lnTo>
                          <a:pt x="11" y="7"/>
                        </a:lnTo>
                        <a:lnTo>
                          <a:pt x="22" y="7"/>
                        </a:lnTo>
                        <a:lnTo>
                          <a:pt x="36" y="7"/>
                        </a:lnTo>
                        <a:lnTo>
                          <a:pt x="49" y="6"/>
                        </a:lnTo>
                        <a:lnTo>
                          <a:pt x="63" y="5"/>
                        </a:lnTo>
                        <a:lnTo>
                          <a:pt x="74" y="4"/>
                        </a:lnTo>
                        <a:lnTo>
                          <a:pt x="83" y="1"/>
                        </a:lnTo>
                        <a:lnTo>
                          <a:pt x="89" y="0"/>
                        </a:lnTo>
                        <a:lnTo>
                          <a:pt x="89" y="75"/>
                        </a:lnTo>
                        <a:lnTo>
                          <a:pt x="80" y="77"/>
                        </a:lnTo>
                        <a:lnTo>
                          <a:pt x="68" y="79"/>
                        </a:lnTo>
                        <a:lnTo>
                          <a:pt x="56" y="82"/>
                        </a:lnTo>
                        <a:lnTo>
                          <a:pt x="42" y="82"/>
                        </a:lnTo>
                        <a:lnTo>
                          <a:pt x="28" y="83"/>
                        </a:lnTo>
                        <a:lnTo>
                          <a:pt x="17" y="83"/>
                        </a:lnTo>
                        <a:lnTo>
                          <a:pt x="7" y="83"/>
                        </a:lnTo>
                        <a:lnTo>
                          <a:pt x="0" y="83"/>
                        </a:lnTo>
                        <a:lnTo>
                          <a:pt x="0" y="7"/>
                        </a:lnTo>
                        <a:close/>
                      </a:path>
                    </a:pathLst>
                  </a:custGeom>
                  <a:solidFill>
                    <a:srgbClr val="FFDDA5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6" name="Freeform 1052"/>
                  <p:cNvSpPr>
                    <a:spLocks/>
                  </p:cNvSpPr>
                  <p:nvPr/>
                </p:nvSpPr>
                <p:spPr bwMode="auto">
                  <a:xfrm>
                    <a:off x="507" y="1405"/>
                    <a:ext cx="44" cy="42"/>
                  </a:xfrm>
                  <a:custGeom>
                    <a:avLst/>
                    <a:gdLst>
                      <a:gd name="T0" fmla="*/ 0 w 89"/>
                      <a:gd name="T1" fmla="*/ 1 h 83"/>
                      <a:gd name="T2" fmla="*/ 0 w 89"/>
                      <a:gd name="T3" fmla="*/ 1 h 83"/>
                      <a:gd name="T4" fmla="*/ 0 w 89"/>
                      <a:gd name="T5" fmla="*/ 1 h 83"/>
                      <a:gd name="T6" fmla="*/ 0 w 89"/>
                      <a:gd name="T7" fmla="*/ 1 h 83"/>
                      <a:gd name="T8" fmla="*/ 0 w 89"/>
                      <a:gd name="T9" fmla="*/ 1 h 83"/>
                      <a:gd name="T10" fmla="*/ 0 w 89"/>
                      <a:gd name="T11" fmla="*/ 1 h 83"/>
                      <a:gd name="T12" fmla="*/ 0 w 89"/>
                      <a:gd name="T13" fmla="*/ 1 h 83"/>
                      <a:gd name="T14" fmla="*/ 0 w 89"/>
                      <a:gd name="T15" fmla="*/ 1 h 83"/>
                      <a:gd name="T16" fmla="*/ 0 w 89"/>
                      <a:gd name="T17" fmla="*/ 0 h 83"/>
                      <a:gd name="T18" fmla="*/ 0 w 89"/>
                      <a:gd name="T19" fmla="*/ 1 h 83"/>
                      <a:gd name="T20" fmla="*/ 0 w 89"/>
                      <a:gd name="T21" fmla="*/ 1 h 83"/>
                      <a:gd name="T22" fmla="*/ 0 w 89"/>
                      <a:gd name="T23" fmla="*/ 1 h 83"/>
                      <a:gd name="T24" fmla="*/ 0 w 89"/>
                      <a:gd name="T25" fmla="*/ 1 h 83"/>
                      <a:gd name="T26" fmla="*/ 0 w 89"/>
                      <a:gd name="T27" fmla="*/ 1 h 83"/>
                      <a:gd name="T28" fmla="*/ 0 w 89"/>
                      <a:gd name="T29" fmla="*/ 1 h 83"/>
                      <a:gd name="T30" fmla="*/ 0 w 89"/>
                      <a:gd name="T31" fmla="*/ 1 h 83"/>
                      <a:gd name="T32" fmla="*/ 0 w 89"/>
                      <a:gd name="T33" fmla="*/ 1 h 83"/>
                      <a:gd name="T34" fmla="*/ 0 w 89"/>
                      <a:gd name="T35" fmla="*/ 1 h 83"/>
                      <a:gd name="T36" fmla="*/ 0 w 89"/>
                      <a:gd name="T37" fmla="*/ 1 h 8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89"/>
                      <a:gd name="T58" fmla="*/ 0 h 83"/>
                      <a:gd name="T59" fmla="*/ 89 w 89"/>
                      <a:gd name="T60" fmla="*/ 83 h 83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89" h="83">
                        <a:moveTo>
                          <a:pt x="0" y="10"/>
                        </a:moveTo>
                        <a:lnTo>
                          <a:pt x="11" y="10"/>
                        </a:lnTo>
                        <a:lnTo>
                          <a:pt x="22" y="10"/>
                        </a:lnTo>
                        <a:lnTo>
                          <a:pt x="36" y="9"/>
                        </a:lnTo>
                        <a:lnTo>
                          <a:pt x="49" y="8"/>
                        </a:lnTo>
                        <a:lnTo>
                          <a:pt x="63" y="6"/>
                        </a:lnTo>
                        <a:lnTo>
                          <a:pt x="74" y="3"/>
                        </a:lnTo>
                        <a:lnTo>
                          <a:pt x="83" y="2"/>
                        </a:lnTo>
                        <a:lnTo>
                          <a:pt x="89" y="0"/>
                        </a:lnTo>
                        <a:lnTo>
                          <a:pt x="89" y="71"/>
                        </a:lnTo>
                        <a:lnTo>
                          <a:pt x="80" y="73"/>
                        </a:lnTo>
                        <a:lnTo>
                          <a:pt x="68" y="76"/>
                        </a:lnTo>
                        <a:lnTo>
                          <a:pt x="56" y="78"/>
                        </a:lnTo>
                        <a:lnTo>
                          <a:pt x="42" y="80"/>
                        </a:lnTo>
                        <a:lnTo>
                          <a:pt x="28" y="81"/>
                        </a:lnTo>
                        <a:lnTo>
                          <a:pt x="17" y="83"/>
                        </a:lnTo>
                        <a:lnTo>
                          <a:pt x="7" y="83"/>
                        </a:lnTo>
                        <a:lnTo>
                          <a:pt x="0" y="83"/>
                        </a:lnTo>
                        <a:lnTo>
                          <a:pt x="0" y="10"/>
                        </a:lnTo>
                        <a:close/>
                      </a:path>
                    </a:pathLst>
                  </a:custGeom>
                  <a:solidFill>
                    <a:srgbClr val="FFDDA5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3117" name="Freeform 1053"/>
                  <p:cNvSpPr>
                    <a:spLocks/>
                  </p:cNvSpPr>
                  <p:nvPr/>
                </p:nvSpPr>
                <p:spPr bwMode="auto">
                  <a:xfrm>
                    <a:off x="507" y="1526"/>
                    <a:ext cx="44" cy="53"/>
                  </a:xfrm>
                  <a:custGeom>
                    <a:avLst/>
                    <a:gdLst>
                      <a:gd name="T0" fmla="*/ 0 w 89"/>
                      <a:gd name="T1" fmla="*/ 1 h 105"/>
                      <a:gd name="T2" fmla="*/ 0 w 89"/>
                      <a:gd name="T3" fmla="*/ 1 h 105"/>
                      <a:gd name="T4" fmla="*/ 0 w 89"/>
                      <a:gd name="T5" fmla="*/ 1 h 105"/>
                      <a:gd name="T6" fmla="*/ 0 w 89"/>
                      <a:gd name="T7" fmla="*/ 1 h 105"/>
                      <a:gd name="T8" fmla="*/ 0 w 89"/>
                      <a:gd name="T9" fmla="*/ 1 h 105"/>
                      <a:gd name="T10" fmla="*/ 0 w 89"/>
                      <a:gd name="T11" fmla="*/ 1 h 105"/>
                      <a:gd name="T12" fmla="*/ 0 w 89"/>
                      <a:gd name="T13" fmla="*/ 1 h 105"/>
                      <a:gd name="T14" fmla="*/ 0 w 89"/>
                      <a:gd name="T15" fmla="*/ 1 h 105"/>
                      <a:gd name="T16" fmla="*/ 0 w 89"/>
                      <a:gd name="T17" fmla="*/ 0 h 105"/>
                      <a:gd name="T18" fmla="*/ 0 w 89"/>
                      <a:gd name="T19" fmla="*/ 1 h 105"/>
                      <a:gd name="T20" fmla="*/ 0 w 89"/>
                      <a:gd name="T21" fmla="*/ 1 h 105"/>
                      <a:gd name="T22" fmla="*/ 0 w 89"/>
                      <a:gd name="T23" fmla="*/ 1 h 105"/>
                      <a:gd name="T24" fmla="*/ 0 w 89"/>
                      <a:gd name="T25" fmla="*/ 1 h 105"/>
                      <a:gd name="T26" fmla="*/ 0 w 89"/>
                      <a:gd name="T27" fmla="*/ 1 h 105"/>
                      <a:gd name="T28" fmla="*/ 0 w 89"/>
                      <a:gd name="T29" fmla="*/ 1 h 105"/>
                      <a:gd name="T30" fmla="*/ 0 w 89"/>
                      <a:gd name="T31" fmla="*/ 1 h 105"/>
                      <a:gd name="T32" fmla="*/ 0 w 89"/>
                      <a:gd name="T33" fmla="*/ 1 h 105"/>
                      <a:gd name="T34" fmla="*/ 0 w 89"/>
                      <a:gd name="T35" fmla="*/ 1 h 105"/>
                      <a:gd name="T36" fmla="*/ 0 w 89"/>
                      <a:gd name="T37" fmla="*/ 1 h 105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89"/>
                      <a:gd name="T58" fmla="*/ 0 h 105"/>
                      <a:gd name="T59" fmla="*/ 89 w 89"/>
                      <a:gd name="T60" fmla="*/ 105 h 105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89" h="105">
                        <a:moveTo>
                          <a:pt x="0" y="15"/>
                        </a:moveTo>
                        <a:lnTo>
                          <a:pt x="11" y="15"/>
                        </a:lnTo>
                        <a:lnTo>
                          <a:pt x="22" y="14"/>
                        </a:lnTo>
                        <a:lnTo>
                          <a:pt x="36" y="12"/>
                        </a:lnTo>
                        <a:lnTo>
                          <a:pt x="49" y="10"/>
                        </a:lnTo>
                        <a:lnTo>
                          <a:pt x="63" y="7"/>
                        </a:lnTo>
                        <a:lnTo>
                          <a:pt x="74" y="5"/>
                        </a:lnTo>
                        <a:lnTo>
                          <a:pt x="83" y="3"/>
                        </a:lnTo>
                        <a:lnTo>
                          <a:pt x="89" y="0"/>
                        </a:lnTo>
                        <a:lnTo>
                          <a:pt x="89" y="88"/>
                        </a:lnTo>
                        <a:lnTo>
                          <a:pt x="77" y="91"/>
                        </a:lnTo>
                        <a:lnTo>
                          <a:pt x="67" y="95"/>
                        </a:lnTo>
                        <a:lnTo>
                          <a:pt x="56" y="98"/>
                        </a:lnTo>
                        <a:lnTo>
                          <a:pt x="45" y="100"/>
                        </a:lnTo>
                        <a:lnTo>
                          <a:pt x="34" y="102"/>
                        </a:lnTo>
                        <a:lnTo>
                          <a:pt x="23" y="104"/>
                        </a:lnTo>
                        <a:lnTo>
                          <a:pt x="12" y="104"/>
                        </a:lnTo>
                        <a:lnTo>
                          <a:pt x="0" y="105"/>
                        </a:lnTo>
                        <a:lnTo>
                          <a:pt x="0" y="15"/>
                        </a:lnTo>
                        <a:close/>
                      </a:path>
                    </a:pathLst>
                  </a:custGeom>
                  <a:solidFill>
                    <a:srgbClr val="FFDDA5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aphicFrame>
              <p:nvGraphicFramePr>
                <p:cNvPr id="3077" name="Object 1054"/>
                <p:cNvGraphicFramePr>
                  <a:graphicFrameLocks noChangeAspect="1"/>
                </p:cNvGraphicFramePr>
                <p:nvPr/>
              </p:nvGraphicFramePr>
              <p:xfrm>
                <a:off x="672" y="1248"/>
                <a:ext cx="468" cy="480"/>
              </p:xfrm>
              <a:graphic>
                <a:graphicData uri="http://schemas.openxmlformats.org/presentationml/2006/ole">
                  <p:oleObj spid="_x0000_s1029" name="多媒體項目" r:id="rId3" imgW="2227680" imgH="2286360" progId="">
                    <p:embed/>
                  </p:oleObj>
                </a:graphicData>
              </a:graphic>
            </p:graphicFrame>
          </p:grpSp>
          <p:sp>
            <p:nvSpPr>
              <p:cNvPr id="3096" name="Text Box 1055"/>
              <p:cNvSpPr txBox="1">
                <a:spLocks noChangeArrowheads="1"/>
              </p:cNvSpPr>
              <p:nvPr/>
            </p:nvSpPr>
            <p:spPr bwMode="auto">
              <a:xfrm>
                <a:off x="432" y="1344"/>
                <a:ext cx="107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zh-TW" altLang="en-US" sz="2400">
                    <a:latin typeface="全真楷書" pitchFamily="49" charset="-120"/>
                    <a:ea typeface="標楷體" pitchFamily="65" charset="-120"/>
                  </a:rPr>
                  <a:t>專業知識庫</a:t>
                </a:r>
              </a:p>
            </p:txBody>
          </p:sp>
        </p:grpSp>
        <p:grpSp>
          <p:nvGrpSpPr>
            <p:cNvPr id="7" name="Group 1056"/>
            <p:cNvGrpSpPr>
              <a:grpSpLocks/>
            </p:cNvGrpSpPr>
            <p:nvPr/>
          </p:nvGrpSpPr>
          <p:grpSpPr bwMode="auto">
            <a:xfrm>
              <a:off x="604" y="1824"/>
              <a:ext cx="932" cy="624"/>
              <a:chOff x="432" y="1776"/>
              <a:chExt cx="932" cy="624"/>
            </a:xfrm>
          </p:grpSpPr>
          <p:graphicFrame>
            <p:nvGraphicFramePr>
              <p:cNvPr id="3076" name="Object 1057"/>
              <p:cNvGraphicFramePr>
                <a:graphicFrameLocks noChangeAspect="1"/>
              </p:cNvGraphicFramePr>
              <p:nvPr/>
            </p:nvGraphicFramePr>
            <p:xfrm>
              <a:off x="432" y="1776"/>
              <a:ext cx="720" cy="421"/>
            </p:xfrm>
            <a:graphic>
              <a:graphicData uri="http://schemas.openxmlformats.org/presentationml/2006/ole">
                <p:oleObj spid="_x0000_s1028" name="多媒體項目" r:id="rId4" imgW="2286000" imgH="1760760" progId="">
                  <p:embed/>
                </p:oleObj>
              </a:graphicData>
            </a:graphic>
          </p:graphicFrame>
          <p:sp>
            <p:nvSpPr>
              <p:cNvPr id="3094" name="Text Box 1058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884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zh-TW" altLang="en-US" sz="2400">
                    <a:latin typeface="全真楷書" pitchFamily="49" charset="-120"/>
                    <a:ea typeface="標楷體" pitchFamily="65" charset="-120"/>
                  </a:rPr>
                  <a:t>教育訓練</a:t>
                </a:r>
              </a:p>
            </p:txBody>
          </p:sp>
        </p:grpSp>
        <p:grpSp>
          <p:nvGrpSpPr>
            <p:cNvPr id="8" name="Group 1059"/>
            <p:cNvGrpSpPr>
              <a:grpSpLocks/>
            </p:cNvGrpSpPr>
            <p:nvPr/>
          </p:nvGrpSpPr>
          <p:grpSpPr bwMode="auto">
            <a:xfrm>
              <a:off x="556" y="2592"/>
              <a:ext cx="1124" cy="624"/>
              <a:chOff x="432" y="2592"/>
              <a:chExt cx="1124" cy="624"/>
            </a:xfrm>
          </p:grpSpPr>
          <p:graphicFrame>
            <p:nvGraphicFramePr>
              <p:cNvPr id="3075" name="Object 1060"/>
              <p:cNvGraphicFramePr>
                <a:graphicFrameLocks noChangeAspect="1"/>
              </p:cNvGraphicFramePr>
              <p:nvPr/>
            </p:nvGraphicFramePr>
            <p:xfrm>
              <a:off x="432" y="2592"/>
              <a:ext cx="816" cy="405"/>
            </p:xfrm>
            <a:graphic>
              <a:graphicData uri="http://schemas.openxmlformats.org/presentationml/2006/ole">
                <p:oleObj spid="_x0000_s1027" name="多媒體項目" r:id="rId5" imgW="2286000" imgH="1133640" progId="">
                  <p:embed/>
                </p:oleObj>
              </a:graphicData>
            </a:graphic>
          </p:graphicFrame>
          <p:sp>
            <p:nvSpPr>
              <p:cNvPr id="3093" name="Text Box 1061"/>
              <p:cNvSpPr txBox="1">
                <a:spLocks noChangeArrowheads="1"/>
              </p:cNvSpPr>
              <p:nvPr/>
            </p:nvSpPr>
            <p:spPr bwMode="auto">
              <a:xfrm>
                <a:off x="480" y="2928"/>
                <a:ext cx="107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zh-TW" altLang="en-US" sz="2400">
                    <a:latin typeface="全真楷書" pitchFamily="49" charset="-120"/>
                    <a:ea typeface="標楷體" pitchFamily="65" charset="-120"/>
                  </a:rPr>
                  <a:t>開放式討論</a:t>
                </a:r>
              </a:p>
            </p:txBody>
          </p:sp>
        </p:grpSp>
        <p:grpSp>
          <p:nvGrpSpPr>
            <p:cNvPr id="9" name="Group 1062"/>
            <p:cNvGrpSpPr>
              <a:grpSpLocks/>
            </p:cNvGrpSpPr>
            <p:nvPr/>
          </p:nvGrpSpPr>
          <p:grpSpPr bwMode="auto">
            <a:xfrm>
              <a:off x="556" y="3408"/>
              <a:ext cx="1172" cy="720"/>
              <a:chOff x="432" y="3456"/>
              <a:chExt cx="1172" cy="720"/>
            </a:xfrm>
          </p:grpSpPr>
          <p:graphicFrame>
            <p:nvGraphicFramePr>
              <p:cNvPr id="3074" name="Object 1063"/>
              <p:cNvGraphicFramePr>
                <a:graphicFrameLocks noChangeAspect="1"/>
              </p:cNvGraphicFramePr>
              <p:nvPr/>
            </p:nvGraphicFramePr>
            <p:xfrm>
              <a:off x="432" y="3456"/>
              <a:ext cx="816" cy="528"/>
            </p:xfrm>
            <a:graphic>
              <a:graphicData uri="http://schemas.openxmlformats.org/presentationml/2006/ole">
                <p:oleObj spid="_x0000_s1026" name="多媒體項目" r:id="rId6" imgW="944280" imgH="1180440" progId="">
                  <p:embed/>
                </p:oleObj>
              </a:graphicData>
            </a:graphic>
          </p:graphicFrame>
          <p:sp>
            <p:nvSpPr>
              <p:cNvPr id="3092" name="Text Box 1064"/>
              <p:cNvSpPr txBox="1">
                <a:spLocks noChangeArrowheads="1"/>
              </p:cNvSpPr>
              <p:nvPr/>
            </p:nvSpPr>
            <p:spPr bwMode="auto">
              <a:xfrm>
                <a:off x="528" y="3888"/>
                <a:ext cx="1076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zh-TW" altLang="en-US" sz="2400">
                    <a:latin typeface="全真楷書" pitchFamily="49" charset="-120"/>
                    <a:ea typeface="標楷體" pitchFamily="65" charset="-120"/>
                  </a:rPr>
                  <a:t>輔導員制度</a:t>
                </a:r>
              </a:p>
            </p:txBody>
          </p:sp>
        </p:grpSp>
      </p:grpSp>
      <p:sp>
        <p:nvSpPr>
          <p:cNvPr id="890921" name="AutoShape 1065"/>
          <p:cNvSpPr>
            <a:spLocks noChangeArrowheads="1"/>
          </p:cNvSpPr>
          <p:nvPr/>
        </p:nvSpPr>
        <p:spPr bwMode="auto">
          <a:xfrm>
            <a:off x="3124200" y="2590800"/>
            <a:ext cx="2667000" cy="2514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提昇</a:t>
            </a:r>
          </a:p>
          <a:p>
            <a:pPr algn="ctr"/>
            <a:r>
              <a:rPr lang="zh-TW" altLang="en-US" sz="32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企業整體</a:t>
            </a:r>
            <a:endParaRPr lang="zh-TW" altLang="en-US" sz="2400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grpSp>
        <p:nvGrpSpPr>
          <p:cNvPr id="10" name="Group 1066"/>
          <p:cNvGrpSpPr>
            <a:grpSpLocks/>
          </p:cNvGrpSpPr>
          <p:nvPr/>
        </p:nvGrpSpPr>
        <p:grpSpPr bwMode="auto">
          <a:xfrm>
            <a:off x="6324600" y="1676400"/>
            <a:ext cx="2209800" cy="4648200"/>
            <a:chOff x="3984" y="1056"/>
            <a:chExt cx="1392" cy="2928"/>
          </a:xfrm>
        </p:grpSpPr>
        <p:sp>
          <p:nvSpPr>
            <p:cNvPr id="3084" name="Rectangle 1067"/>
            <p:cNvSpPr>
              <a:spLocks noChangeArrowheads="1"/>
            </p:cNvSpPr>
            <p:nvPr/>
          </p:nvSpPr>
          <p:spPr bwMode="auto">
            <a:xfrm>
              <a:off x="3984" y="1056"/>
              <a:ext cx="1392" cy="480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zh-TW" altLang="en-US" sz="3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生產力</a:t>
              </a:r>
            </a:p>
          </p:txBody>
        </p:sp>
        <p:sp>
          <p:nvSpPr>
            <p:cNvPr id="3085" name="Rectangle 1068"/>
            <p:cNvSpPr>
              <a:spLocks noChangeArrowheads="1"/>
            </p:cNvSpPr>
            <p:nvPr/>
          </p:nvSpPr>
          <p:spPr bwMode="auto">
            <a:xfrm>
              <a:off x="3984" y="1872"/>
              <a:ext cx="1392" cy="480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zh-TW" altLang="en-US" sz="3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反應力</a:t>
              </a:r>
            </a:p>
          </p:txBody>
        </p:sp>
        <p:sp>
          <p:nvSpPr>
            <p:cNvPr id="3086" name="Rectangle 1069"/>
            <p:cNvSpPr>
              <a:spLocks noChangeArrowheads="1"/>
            </p:cNvSpPr>
            <p:nvPr/>
          </p:nvSpPr>
          <p:spPr bwMode="auto">
            <a:xfrm>
              <a:off x="3984" y="2688"/>
              <a:ext cx="1392" cy="480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zh-TW" altLang="en-US" sz="3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工作能力</a:t>
              </a:r>
            </a:p>
          </p:txBody>
        </p:sp>
        <p:sp>
          <p:nvSpPr>
            <p:cNvPr id="3087" name="Rectangle 1070"/>
            <p:cNvSpPr>
              <a:spLocks noChangeArrowheads="1"/>
            </p:cNvSpPr>
            <p:nvPr/>
          </p:nvSpPr>
          <p:spPr bwMode="auto">
            <a:xfrm>
              <a:off x="3984" y="3504"/>
              <a:ext cx="1392" cy="480"/>
            </a:xfrm>
            <a:prstGeom prst="rect">
              <a:avLst/>
            </a:prstGeom>
            <a:solidFill>
              <a:srgbClr val="FFFF99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r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99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zh-TW" altLang="en-US" sz="3600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創造力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78041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40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台塑企業知識管理要素：推動小組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838200"/>
            <a:ext cx="8497888" cy="76200"/>
            <a:chOff x="192" y="720"/>
            <a:chExt cx="5353" cy="48"/>
          </a:xfrm>
        </p:grpSpPr>
        <p:sp>
          <p:nvSpPr>
            <p:cNvPr id="4133" name="Line 4"/>
            <p:cNvSpPr>
              <a:spLocks noChangeShapeType="1"/>
            </p:cNvSpPr>
            <p:nvPr/>
          </p:nvSpPr>
          <p:spPr bwMode="auto">
            <a:xfrm>
              <a:off x="192" y="768"/>
              <a:ext cx="5353" cy="0"/>
            </a:xfrm>
            <a:prstGeom prst="line">
              <a:avLst/>
            </a:prstGeom>
            <a:noFill/>
            <a:ln w="254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34" name="Line 5"/>
            <p:cNvSpPr>
              <a:spLocks noChangeShapeType="1"/>
            </p:cNvSpPr>
            <p:nvPr/>
          </p:nvSpPr>
          <p:spPr bwMode="auto">
            <a:xfrm>
              <a:off x="208" y="720"/>
              <a:ext cx="5321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762000" y="1752600"/>
            <a:ext cx="1905000" cy="1295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TW" altLang="zh-TW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6" name="Rectangle 7"/>
          <p:cNvSpPr>
            <a:spLocks noChangeArrowheads="1"/>
          </p:cNvSpPr>
          <p:nvPr/>
        </p:nvSpPr>
        <p:spPr bwMode="auto">
          <a:xfrm>
            <a:off x="2667000" y="1752600"/>
            <a:ext cx="3429000" cy="1295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6096000" y="1752600"/>
            <a:ext cx="1447800" cy="1295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08" name="Rectangle 9"/>
          <p:cNvSpPr>
            <a:spLocks noChangeArrowheads="1"/>
          </p:cNvSpPr>
          <p:nvPr/>
        </p:nvSpPr>
        <p:spPr bwMode="auto">
          <a:xfrm>
            <a:off x="304800" y="1752600"/>
            <a:ext cx="457200" cy="12954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TW" altLang="zh-TW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9" name="Rectangle 10"/>
          <p:cNvSpPr>
            <a:spLocks noChangeArrowheads="1"/>
          </p:cNvSpPr>
          <p:nvPr/>
        </p:nvSpPr>
        <p:spPr bwMode="auto">
          <a:xfrm>
            <a:off x="7543800" y="1752600"/>
            <a:ext cx="1295400" cy="1295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10" name="Rectangle 11"/>
          <p:cNvSpPr>
            <a:spLocks noChangeArrowheads="1"/>
          </p:cNvSpPr>
          <p:nvPr/>
        </p:nvSpPr>
        <p:spPr bwMode="auto">
          <a:xfrm>
            <a:off x="762000" y="3048000"/>
            <a:ext cx="1905000" cy="281940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11" name="Text Box 12"/>
          <p:cNvSpPr txBox="1">
            <a:spLocks noChangeArrowheads="1"/>
          </p:cNvSpPr>
          <p:nvPr/>
        </p:nvSpPr>
        <p:spPr bwMode="auto">
          <a:xfrm>
            <a:off x="1111250" y="2071688"/>
            <a:ext cx="125095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著作者</a:t>
            </a:r>
          </a:p>
        </p:txBody>
      </p:sp>
      <p:sp>
        <p:nvSpPr>
          <p:cNvPr id="4112" name="Text Box 13"/>
          <p:cNvSpPr txBox="1">
            <a:spLocks noChangeArrowheads="1"/>
          </p:cNvSpPr>
          <p:nvPr/>
        </p:nvSpPr>
        <p:spPr bwMode="auto">
          <a:xfrm>
            <a:off x="287338" y="1736725"/>
            <a:ext cx="549275" cy="13112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0" hangingPunct="0"/>
            <a:r>
              <a:rPr lang="zh-TW" altLang="en-US" sz="24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負責人員</a:t>
            </a:r>
          </a:p>
        </p:txBody>
      </p:sp>
      <p:sp>
        <p:nvSpPr>
          <p:cNvPr id="4113" name="Text Box 14"/>
          <p:cNvSpPr txBox="1">
            <a:spLocks noChangeArrowheads="1"/>
          </p:cNvSpPr>
          <p:nvPr/>
        </p:nvSpPr>
        <p:spPr bwMode="auto">
          <a:xfrm>
            <a:off x="3651250" y="1905000"/>
            <a:ext cx="16065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知識庫</a:t>
            </a:r>
          </a:p>
          <a:p>
            <a:pPr algn="ctr" eaLnBrk="0" hangingPunct="0"/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評核小組</a:t>
            </a:r>
          </a:p>
        </p:txBody>
      </p:sp>
      <p:sp>
        <p:nvSpPr>
          <p:cNvPr id="4114" name="Text Box 15"/>
          <p:cNvSpPr txBox="1">
            <a:spLocks noChangeArrowheads="1"/>
          </p:cNvSpPr>
          <p:nvPr/>
        </p:nvSpPr>
        <p:spPr bwMode="auto">
          <a:xfrm>
            <a:off x="6216650" y="1905000"/>
            <a:ext cx="12509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知識庫</a:t>
            </a:r>
          </a:p>
          <a:p>
            <a:pPr algn="ctr" eaLnBrk="0" hangingPunct="0"/>
            <a:r>
              <a:rPr lang="zh-TW" altLang="en-US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管理者</a:t>
            </a:r>
          </a:p>
        </p:txBody>
      </p:sp>
      <p:sp>
        <p:nvSpPr>
          <p:cNvPr id="4115" name="Text Box 16"/>
          <p:cNvSpPr txBox="1">
            <a:spLocks noChangeArrowheads="1"/>
          </p:cNvSpPr>
          <p:nvPr/>
        </p:nvSpPr>
        <p:spPr bwMode="auto">
          <a:xfrm>
            <a:off x="7715250" y="2133600"/>
            <a:ext cx="8953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OA</a:t>
            </a:r>
            <a:r>
              <a:rPr lang="zh-TW" altLang="zh-TW" sz="28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組</a:t>
            </a:r>
            <a:endParaRPr lang="zh-TW" altLang="en-US" sz="2800">
              <a:solidFill>
                <a:srgbClr val="0000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16" name="Rectangle 17"/>
          <p:cNvSpPr>
            <a:spLocks noChangeArrowheads="1"/>
          </p:cNvSpPr>
          <p:nvPr/>
        </p:nvSpPr>
        <p:spPr bwMode="auto">
          <a:xfrm>
            <a:off x="304800" y="3048000"/>
            <a:ext cx="457200" cy="28194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TW" altLang="zh-TW" sz="28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17" name="Text Box 18"/>
          <p:cNvSpPr txBox="1">
            <a:spLocks noChangeArrowheads="1"/>
          </p:cNvSpPr>
          <p:nvPr/>
        </p:nvSpPr>
        <p:spPr bwMode="auto">
          <a:xfrm>
            <a:off x="288925" y="4038600"/>
            <a:ext cx="549275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0" hangingPunct="0"/>
            <a:r>
              <a:rPr lang="zh-TW" altLang="en-US" sz="240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作業流程</a:t>
            </a:r>
          </a:p>
        </p:txBody>
      </p:sp>
      <p:sp>
        <p:nvSpPr>
          <p:cNvPr id="4118" name="Text Box 19"/>
          <p:cNvSpPr txBox="1">
            <a:spLocks noChangeArrowheads="1"/>
          </p:cNvSpPr>
          <p:nvPr/>
        </p:nvSpPr>
        <p:spPr bwMode="auto">
          <a:xfrm>
            <a:off x="958850" y="3248025"/>
            <a:ext cx="1403350" cy="155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規章制度</a:t>
            </a:r>
          </a:p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專案報告</a:t>
            </a:r>
          </a:p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檢討會議</a:t>
            </a:r>
          </a:p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檢核案例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667000" y="3048000"/>
            <a:ext cx="3429000" cy="2819400"/>
            <a:chOff x="1680" y="1488"/>
            <a:chExt cx="2160" cy="2640"/>
          </a:xfrm>
        </p:grpSpPr>
        <p:sp>
          <p:nvSpPr>
            <p:cNvPr id="4130" name="Rectangle 21"/>
            <p:cNvSpPr>
              <a:spLocks noChangeArrowheads="1"/>
            </p:cNvSpPr>
            <p:nvPr/>
          </p:nvSpPr>
          <p:spPr bwMode="auto">
            <a:xfrm>
              <a:off x="1680" y="1488"/>
              <a:ext cx="720" cy="264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131" name="Rectangle 22"/>
            <p:cNvSpPr>
              <a:spLocks noChangeArrowheads="1"/>
            </p:cNvSpPr>
            <p:nvPr/>
          </p:nvSpPr>
          <p:spPr bwMode="auto">
            <a:xfrm>
              <a:off x="2400" y="1488"/>
              <a:ext cx="720" cy="264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TW" altLang="zh-TW" sz="280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132" name="Rectangle 23"/>
            <p:cNvSpPr>
              <a:spLocks noChangeArrowheads="1"/>
            </p:cNvSpPr>
            <p:nvPr/>
          </p:nvSpPr>
          <p:spPr bwMode="auto">
            <a:xfrm>
              <a:off x="3120" y="1488"/>
              <a:ext cx="720" cy="2640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2667000" y="3048000"/>
            <a:ext cx="1143000" cy="2819400"/>
          </a:xfrm>
          <a:prstGeom prst="rect">
            <a:avLst/>
          </a:prstGeom>
          <a:solidFill>
            <a:srgbClr val="99FF66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3810000" y="3048000"/>
            <a:ext cx="1143000" cy="2819400"/>
          </a:xfrm>
          <a:prstGeom prst="rect">
            <a:avLst/>
          </a:prstGeom>
          <a:solidFill>
            <a:srgbClr val="FFCC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4953000" y="3048000"/>
            <a:ext cx="1143000" cy="2819400"/>
          </a:xfrm>
          <a:prstGeom prst="rect">
            <a:avLst/>
          </a:prstGeom>
          <a:solidFill>
            <a:srgbClr val="00CC66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4098" name="Object 27"/>
          <p:cNvGraphicFramePr>
            <a:graphicFrameLocks noChangeAspect="1"/>
          </p:cNvGraphicFramePr>
          <p:nvPr/>
        </p:nvGraphicFramePr>
        <p:xfrm>
          <a:off x="2743200" y="4614863"/>
          <a:ext cx="3276600" cy="1252537"/>
        </p:xfrm>
        <a:graphic>
          <a:graphicData uri="http://schemas.openxmlformats.org/presentationml/2006/ole">
            <p:oleObj spid="_x0000_s2050" name="多媒體項目" r:id="rId3" imgW="2286000" imgH="1133640" progId="">
              <p:embed/>
            </p:oleObj>
          </a:graphicData>
        </a:graphic>
      </p:graphicFrame>
      <p:sp>
        <p:nvSpPr>
          <p:cNvPr id="4123" name="Text Box 28"/>
          <p:cNvSpPr txBox="1">
            <a:spLocks noChangeArrowheads="1"/>
          </p:cNvSpPr>
          <p:nvPr/>
        </p:nvSpPr>
        <p:spPr bwMode="auto">
          <a:xfrm>
            <a:off x="3962400" y="3276600"/>
            <a:ext cx="8953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分類</a:t>
            </a:r>
          </a:p>
          <a:p>
            <a:pPr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整理</a:t>
            </a:r>
          </a:p>
        </p:txBody>
      </p:sp>
      <p:sp>
        <p:nvSpPr>
          <p:cNvPr id="4124" name="Text Box 29"/>
          <p:cNvSpPr txBox="1">
            <a:spLocks noChangeArrowheads="1"/>
          </p:cNvSpPr>
          <p:nvPr/>
        </p:nvSpPr>
        <p:spPr bwMode="auto">
          <a:xfrm>
            <a:off x="4953000" y="3276600"/>
            <a:ext cx="12509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納入</a:t>
            </a:r>
          </a:p>
          <a:p>
            <a:pPr algn="ctr"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知識庫</a:t>
            </a:r>
          </a:p>
        </p:txBody>
      </p:sp>
      <p:sp>
        <p:nvSpPr>
          <p:cNvPr id="4125" name="Text Box 30"/>
          <p:cNvSpPr txBox="1">
            <a:spLocks noChangeArrowheads="1"/>
          </p:cNvSpPr>
          <p:nvPr/>
        </p:nvSpPr>
        <p:spPr bwMode="auto">
          <a:xfrm>
            <a:off x="2667000" y="3276600"/>
            <a:ext cx="1098550" cy="155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評核決</a:t>
            </a:r>
          </a:p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定是否</a:t>
            </a:r>
          </a:p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納入知</a:t>
            </a:r>
          </a:p>
          <a:p>
            <a:pPr eaLnBrk="0" hangingPunct="0"/>
            <a:r>
              <a:rPr lang="zh-TW" altLang="en-US" sz="24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識庫</a:t>
            </a:r>
          </a:p>
        </p:txBody>
      </p:sp>
      <p:graphicFrame>
        <p:nvGraphicFramePr>
          <p:cNvPr id="4099" name="Object 31"/>
          <p:cNvGraphicFramePr>
            <a:graphicFrameLocks noChangeAspect="1"/>
          </p:cNvGraphicFramePr>
          <p:nvPr/>
        </p:nvGraphicFramePr>
        <p:xfrm>
          <a:off x="1524000" y="4800600"/>
          <a:ext cx="1066800" cy="965200"/>
        </p:xfrm>
        <a:graphic>
          <a:graphicData uri="http://schemas.openxmlformats.org/presentationml/2006/ole">
            <p:oleObj spid="_x0000_s2051" name="多媒體項目" r:id="rId4" imgW="2286000" imgH="1906920" progId="">
              <p:embed/>
            </p:oleObj>
          </a:graphicData>
        </a:graphic>
      </p:graphicFrame>
      <p:sp>
        <p:nvSpPr>
          <p:cNvPr id="4126" name="Rectangle 32"/>
          <p:cNvSpPr>
            <a:spLocks noChangeArrowheads="1"/>
          </p:cNvSpPr>
          <p:nvPr/>
        </p:nvSpPr>
        <p:spPr bwMode="auto">
          <a:xfrm>
            <a:off x="6096000" y="3048000"/>
            <a:ext cx="1447800" cy="281940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TW" altLang="zh-TW" sz="28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27" name="Text Box 33"/>
          <p:cNvSpPr txBox="1">
            <a:spLocks noChangeArrowheads="1"/>
          </p:cNvSpPr>
          <p:nvPr/>
        </p:nvSpPr>
        <p:spPr bwMode="auto">
          <a:xfrm>
            <a:off x="6172200" y="3276600"/>
            <a:ext cx="12509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定期更</a:t>
            </a:r>
          </a:p>
          <a:p>
            <a:pPr algn="ctr"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新維護</a:t>
            </a:r>
          </a:p>
        </p:txBody>
      </p:sp>
      <p:sp>
        <p:nvSpPr>
          <p:cNvPr id="4128" name="Rectangle 34"/>
          <p:cNvSpPr>
            <a:spLocks noChangeArrowheads="1"/>
          </p:cNvSpPr>
          <p:nvPr/>
        </p:nvSpPr>
        <p:spPr bwMode="auto">
          <a:xfrm>
            <a:off x="7543800" y="3048000"/>
            <a:ext cx="1295400" cy="2819400"/>
          </a:xfrm>
          <a:prstGeom prst="rect">
            <a:avLst/>
          </a:prstGeom>
          <a:solidFill>
            <a:srgbClr val="0099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TW" altLang="zh-TW" sz="2800">
              <a:solidFill>
                <a:srgbClr val="000066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29" name="Text Box 35"/>
          <p:cNvSpPr txBox="1">
            <a:spLocks noChangeArrowheads="1"/>
          </p:cNvSpPr>
          <p:nvPr/>
        </p:nvSpPr>
        <p:spPr bwMode="auto">
          <a:xfrm>
            <a:off x="7543800" y="3276600"/>
            <a:ext cx="12509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定期檢</a:t>
            </a:r>
          </a:p>
          <a:p>
            <a:pPr algn="ctr" eaLnBrk="0" hangingPunct="0"/>
            <a:r>
              <a:rPr lang="zh-TW" altLang="en-US" sz="280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討改善</a:t>
            </a:r>
          </a:p>
        </p:txBody>
      </p:sp>
      <p:graphicFrame>
        <p:nvGraphicFramePr>
          <p:cNvPr id="4100" name="Object 36"/>
          <p:cNvGraphicFramePr>
            <a:graphicFrameLocks noChangeAspect="1"/>
          </p:cNvGraphicFramePr>
          <p:nvPr/>
        </p:nvGraphicFramePr>
        <p:xfrm>
          <a:off x="6096000" y="4572000"/>
          <a:ext cx="1447800" cy="1295400"/>
        </p:xfrm>
        <a:graphic>
          <a:graphicData uri="http://schemas.openxmlformats.org/presentationml/2006/ole">
            <p:oleObj spid="_x0000_s2052" name="多媒體項目" r:id="rId5" imgW="2009880" imgH="2286000" progId="">
              <p:embed/>
            </p:oleObj>
          </a:graphicData>
        </a:graphic>
      </p:graphicFrame>
      <p:graphicFrame>
        <p:nvGraphicFramePr>
          <p:cNvPr id="4101" name="Object 37"/>
          <p:cNvGraphicFramePr>
            <a:graphicFrameLocks noChangeAspect="1"/>
          </p:cNvGraphicFramePr>
          <p:nvPr/>
        </p:nvGraphicFramePr>
        <p:xfrm>
          <a:off x="7620000" y="4572000"/>
          <a:ext cx="1219200" cy="1295400"/>
        </p:xfrm>
        <a:graphic>
          <a:graphicData uri="http://schemas.openxmlformats.org/presentationml/2006/ole">
            <p:oleObj spid="_x0000_s2053" name="多媒體項目" r:id="rId6" imgW="2242440" imgH="228600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88610-3657-4355-92E6-56179CA34283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06488" y="1042988"/>
            <a:ext cx="7154862" cy="5334000"/>
            <a:chOff x="965" y="912"/>
            <a:chExt cx="4507" cy="3360"/>
          </a:xfrm>
        </p:grpSpPr>
        <p:sp>
          <p:nvSpPr>
            <p:cNvPr id="68616" name="Rectangle 3"/>
            <p:cNvSpPr>
              <a:spLocks noChangeArrowheads="1"/>
            </p:cNvSpPr>
            <p:nvPr/>
          </p:nvSpPr>
          <p:spPr bwMode="auto">
            <a:xfrm>
              <a:off x="1115" y="1119"/>
              <a:ext cx="912" cy="43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需求評估</a:t>
              </a:r>
            </a:p>
          </p:txBody>
        </p:sp>
        <p:sp>
          <p:nvSpPr>
            <p:cNvPr id="68617" name="AutoShape 4"/>
            <p:cNvSpPr>
              <a:spLocks noChangeArrowheads="1"/>
            </p:cNvSpPr>
            <p:nvPr/>
          </p:nvSpPr>
          <p:spPr bwMode="auto">
            <a:xfrm>
              <a:off x="2352" y="912"/>
              <a:ext cx="1332" cy="816"/>
            </a:xfrm>
            <a:prstGeom prst="flowChartDecision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ea typeface="標楷體" pitchFamily="65" charset="-120"/>
                </a:rPr>
                <a:t>分析所</a:t>
              </a:r>
            </a:p>
            <a:p>
              <a:pPr algn="ctr"/>
              <a:r>
                <a:rPr lang="zh-TW" altLang="en-US" sz="2400" b="1">
                  <a:solidFill>
                    <a:schemeClr val="bg2"/>
                  </a:solidFill>
                  <a:ea typeface="標楷體" pitchFamily="65" charset="-120"/>
                </a:rPr>
                <a:t>需知識</a:t>
              </a:r>
            </a:p>
          </p:txBody>
        </p:sp>
        <p:sp>
          <p:nvSpPr>
            <p:cNvPr id="68618" name="AutoShape 5"/>
            <p:cNvSpPr>
              <a:spLocks noChangeArrowheads="1"/>
            </p:cNvSpPr>
            <p:nvPr/>
          </p:nvSpPr>
          <p:spPr bwMode="auto">
            <a:xfrm>
              <a:off x="3984" y="1920"/>
              <a:ext cx="1152" cy="480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文件標準化</a:t>
              </a:r>
            </a:p>
          </p:txBody>
        </p:sp>
        <p:sp>
          <p:nvSpPr>
            <p:cNvPr id="68619" name="Line 6"/>
            <p:cNvSpPr>
              <a:spLocks noChangeShapeType="1"/>
            </p:cNvSpPr>
            <p:nvPr/>
          </p:nvSpPr>
          <p:spPr bwMode="auto">
            <a:xfrm flipV="1">
              <a:off x="2038" y="1321"/>
              <a:ext cx="33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68620" name="Line 7"/>
            <p:cNvSpPr>
              <a:spLocks noChangeShapeType="1"/>
            </p:cNvSpPr>
            <p:nvPr/>
          </p:nvSpPr>
          <p:spPr bwMode="auto">
            <a:xfrm>
              <a:off x="3666" y="1320"/>
              <a:ext cx="2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68621" name="Line 8"/>
            <p:cNvSpPr>
              <a:spLocks noChangeShapeType="1"/>
            </p:cNvSpPr>
            <p:nvPr/>
          </p:nvSpPr>
          <p:spPr bwMode="auto">
            <a:xfrm>
              <a:off x="5136" y="134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68622" name="Line 9"/>
            <p:cNvSpPr>
              <a:spLocks noChangeShapeType="1"/>
            </p:cNvSpPr>
            <p:nvPr/>
          </p:nvSpPr>
          <p:spPr bwMode="auto">
            <a:xfrm>
              <a:off x="5472" y="1344"/>
              <a:ext cx="0" cy="8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68623" name="Line 10"/>
            <p:cNvSpPr>
              <a:spLocks noChangeShapeType="1"/>
            </p:cNvSpPr>
            <p:nvPr/>
          </p:nvSpPr>
          <p:spPr bwMode="auto">
            <a:xfrm flipH="1">
              <a:off x="5142" y="2214"/>
              <a:ext cx="3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68624" name="AutoShape 11"/>
            <p:cNvSpPr>
              <a:spLocks noChangeArrowheads="1"/>
            </p:cNvSpPr>
            <p:nvPr/>
          </p:nvSpPr>
          <p:spPr bwMode="auto">
            <a:xfrm>
              <a:off x="2412" y="1914"/>
              <a:ext cx="1296" cy="528"/>
            </a:xfrm>
            <a:prstGeom prst="flowChartPreparation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制度的設計</a:t>
              </a:r>
            </a:p>
          </p:txBody>
        </p:sp>
        <p:sp>
          <p:nvSpPr>
            <p:cNvPr id="68625" name="Line 12"/>
            <p:cNvSpPr>
              <a:spLocks noChangeShapeType="1"/>
            </p:cNvSpPr>
            <p:nvPr/>
          </p:nvSpPr>
          <p:spPr bwMode="auto">
            <a:xfrm flipH="1">
              <a:off x="3696" y="2166"/>
              <a:ext cx="2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68626" name="Line 13"/>
            <p:cNvSpPr>
              <a:spLocks noChangeShapeType="1"/>
            </p:cNvSpPr>
            <p:nvPr/>
          </p:nvSpPr>
          <p:spPr bwMode="auto">
            <a:xfrm flipH="1">
              <a:off x="2160" y="2178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68627" name="AutoShape 14"/>
            <p:cNvSpPr>
              <a:spLocks noChangeArrowheads="1"/>
            </p:cNvSpPr>
            <p:nvPr/>
          </p:nvSpPr>
          <p:spPr bwMode="auto">
            <a:xfrm>
              <a:off x="3996" y="2592"/>
              <a:ext cx="1278" cy="1272"/>
            </a:xfrm>
            <a:prstGeom prst="flowChartMultidocumen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20000"/>
                </a:spcBef>
                <a:buSzPct val="60000"/>
                <a:buFont typeface="Wingdings" pitchFamily="2" charset="2"/>
                <a:buChar char="q"/>
              </a:pPr>
              <a:r>
                <a:rPr kumimoji="0" lang="zh-TW" altLang="en-US" b="1">
                  <a:solidFill>
                    <a:srgbClr val="003399"/>
                  </a:solidFill>
                  <a:latin typeface="標楷體" pitchFamily="65" charset="-120"/>
                  <a:ea typeface="標楷體" pitchFamily="65" charset="-120"/>
                </a:rPr>
                <a:t>異常管理報告</a:t>
              </a:r>
            </a:p>
            <a:p>
              <a:pPr algn="ctr">
                <a:spcBef>
                  <a:spcPct val="20000"/>
                </a:spcBef>
                <a:buSzPct val="60000"/>
                <a:buFont typeface="Wingdings" pitchFamily="2" charset="2"/>
                <a:buChar char="q"/>
              </a:pPr>
              <a:r>
                <a:rPr kumimoji="0" lang="zh-TW" altLang="en-US" b="1">
                  <a:solidFill>
                    <a:srgbClr val="003399"/>
                  </a:solidFill>
                  <a:latin typeface="標楷體" pitchFamily="65" charset="-120"/>
                  <a:ea typeface="標楷體" pitchFamily="65" charset="-120"/>
                </a:rPr>
                <a:t>專案結案報告</a:t>
              </a:r>
            </a:p>
            <a:p>
              <a:pPr algn="ctr">
                <a:spcBef>
                  <a:spcPct val="20000"/>
                </a:spcBef>
                <a:buSzPct val="60000"/>
                <a:buFont typeface="Wingdings" pitchFamily="2" charset="2"/>
                <a:buChar char="q"/>
              </a:pPr>
              <a:r>
                <a:rPr kumimoji="0" lang="zh-TW" altLang="en-US" b="1">
                  <a:solidFill>
                    <a:srgbClr val="003399"/>
                  </a:solidFill>
                  <a:latin typeface="標楷體" pitchFamily="65" charset="-120"/>
                  <a:ea typeface="標楷體" pitchFamily="65" charset="-120"/>
                </a:rPr>
                <a:t>專業訓練教材</a:t>
              </a:r>
            </a:p>
          </p:txBody>
        </p:sp>
        <p:sp>
          <p:nvSpPr>
            <p:cNvPr id="68628" name="AutoShape 15"/>
            <p:cNvSpPr>
              <a:spLocks noChangeArrowheads="1"/>
            </p:cNvSpPr>
            <p:nvPr/>
          </p:nvSpPr>
          <p:spPr bwMode="auto">
            <a:xfrm>
              <a:off x="2412" y="2604"/>
              <a:ext cx="1458" cy="1668"/>
            </a:xfrm>
            <a:prstGeom prst="flowChartInternalStorag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SzPct val="60000"/>
                <a:buFont typeface="Wingdings" pitchFamily="2" charset="2"/>
                <a:buChar char="q"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知識再利用的要</a:t>
              </a:r>
            </a:p>
            <a:p>
              <a:pPr>
                <a:buSzPct val="60000"/>
                <a:buFont typeface="Wingdings" pitchFamily="2" charset="2"/>
                <a:buNone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 求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  <a:buSzPct val="60000"/>
                <a:buFont typeface="Wingdings" pitchFamily="2" charset="2"/>
                <a:buChar char="q"/>
              </a:pPr>
              <a:r>
                <a:rPr kumimoji="0"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  <a:sym typeface="Wingdings" pitchFamily="2" charset="2"/>
                </a:rPr>
                <a:t>訓練制度對文件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kumimoji="0"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  <a:sym typeface="Wingdings" pitchFamily="2" charset="2"/>
                </a:rPr>
                <a:t> 評價及文件產出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kumimoji="0"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  <a:sym typeface="Wingdings" pitchFamily="2" charset="2"/>
                </a:rPr>
                <a:t> 的要求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  <a:buSzPct val="60000"/>
                <a:buFont typeface="Wingdings" pitchFamily="2" charset="2"/>
                <a:buChar char="q"/>
              </a:pPr>
              <a:r>
                <a:rPr kumimoji="0"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  <a:sym typeface="Wingdings" pitchFamily="2" charset="2"/>
                </a:rPr>
                <a:t>激勵制度及考</a:t>
              </a:r>
            </a:p>
            <a:p>
              <a:pPr>
                <a:lnSpc>
                  <a:spcPct val="90000"/>
                </a:lnSpc>
                <a:spcBef>
                  <a:spcPct val="20000"/>
                </a:spcBef>
                <a:buSzPct val="60000"/>
                <a:buFont typeface="Wingdings" pitchFamily="2" charset="2"/>
                <a:buNone/>
              </a:pPr>
              <a:r>
                <a:rPr kumimoji="0"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  <a:sym typeface="Wingdings" pitchFamily="2" charset="2"/>
                </a:rPr>
                <a:t> 核制度的納入</a:t>
              </a:r>
            </a:p>
          </p:txBody>
        </p:sp>
        <p:sp>
          <p:nvSpPr>
            <p:cNvPr id="68629" name="AutoShape 16"/>
            <p:cNvSpPr>
              <a:spLocks noChangeArrowheads="1"/>
            </p:cNvSpPr>
            <p:nvPr/>
          </p:nvSpPr>
          <p:spPr bwMode="auto">
            <a:xfrm>
              <a:off x="996" y="2604"/>
              <a:ext cx="1308" cy="1632"/>
            </a:xfrm>
            <a:prstGeom prst="flowChartDocumen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SzPct val="60000"/>
                <a:buFont typeface="Wingdings" pitchFamily="2" charset="2"/>
                <a:buChar char="q"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取得管理階層</a:t>
              </a:r>
            </a:p>
            <a:p>
              <a:pPr>
                <a:buSzPct val="60000"/>
                <a:buFont typeface="Wingdings" pitchFamily="2" charset="2"/>
                <a:buNone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 的支持與共識</a:t>
              </a:r>
            </a:p>
            <a:p>
              <a:pPr>
                <a:buSzPct val="60000"/>
                <a:buFont typeface="Wingdings" pitchFamily="2" charset="2"/>
                <a:buChar char="q"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文件標準化</a:t>
              </a:r>
            </a:p>
            <a:p>
              <a:pPr>
                <a:buSzPct val="60000"/>
                <a:buFont typeface="Wingdings" pitchFamily="2" charset="2"/>
                <a:buChar char="q"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知識管理制度完善</a:t>
              </a:r>
            </a:p>
            <a:p>
              <a:pPr>
                <a:buSzPct val="60000"/>
                <a:buFont typeface="Wingdings" pitchFamily="2" charset="2"/>
                <a:buChar char="q"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符合使用者需求</a:t>
              </a:r>
            </a:p>
            <a:p>
              <a:pPr>
                <a:buSzPct val="60000"/>
                <a:buFont typeface="Wingdings" pitchFamily="2" charset="2"/>
                <a:buChar char="q"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種子人員學習導入</a:t>
              </a:r>
            </a:p>
            <a:p>
              <a:pPr>
                <a:buSzPct val="60000"/>
                <a:buFont typeface="Wingdings" pitchFamily="2" charset="2"/>
                <a:buChar char="q"/>
              </a:pPr>
              <a:r>
                <a:rPr lang="zh-TW" altLang="en-US" b="1">
                  <a:solidFill>
                    <a:srgbClr val="0033CC"/>
                  </a:solidFill>
                  <a:latin typeface="標楷體" pitchFamily="65" charset="-120"/>
                  <a:ea typeface="標楷體" pitchFamily="65" charset="-120"/>
                </a:rPr>
                <a:t>教導並推廣</a:t>
              </a:r>
            </a:p>
          </p:txBody>
        </p:sp>
        <p:sp>
          <p:nvSpPr>
            <p:cNvPr id="68630" name="AutoShape 17"/>
            <p:cNvSpPr>
              <a:spLocks noChangeArrowheads="1"/>
            </p:cNvSpPr>
            <p:nvPr/>
          </p:nvSpPr>
          <p:spPr bwMode="auto">
            <a:xfrm>
              <a:off x="965" y="1942"/>
              <a:ext cx="1187" cy="466"/>
            </a:xfrm>
            <a:prstGeom prst="flowChartTerminator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ea typeface="標楷體" pitchFamily="65" charset="-120"/>
                </a:rPr>
                <a:t>資訊系統導入</a:t>
              </a:r>
            </a:p>
          </p:txBody>
        </p:sp>
        <p:sp>
          <p:nvSpPr>
            <p:cNvPr id="68631" name="AutoShape 18"/>
            <p:cNvSpPr>
              <a:spLocks noChangeArrowheads="1"/>
            </p:cNvSpPr>
            <p:nvPr/>
          </p:nvSpPr>
          <p:spPr bwMode="auto">
            <a:xfrm>
              <a:off x="3968" y="1056"/>
              <a:ext cx="1186" cy="576"/>
            </a:xfrm>
            <a:prstGeom prst="flowChartPredefinedProcess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4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凝聚共識</a:t>
              </a:r>
              <a:endParaRPr lang="zh-TW" altLang="en-US" sz="2400" b="1">
                <a:solidFill>
                  <a:schemeClr val="bg2"/>
                </a:solidFill>
                <a:ea typeface="標楷體" pitchFamily="65" charset="-120"/>
              </a:endParaRPr>
            </a:p>
          </p:txBody>
        </p:sp>
      </p:grpSp>
      <p:sp>
        <p:nvSpPr>
          <p:cNvPr id="68612" name="Text Box 19"/>
          <p:cNvSpPr txBox="1">
            <a:spLocks noChangeArrowheads="1"/>
          </p:cNvSpPr>
          <p:nvPr/>
        </p:nvSpPr>
        <p:spPr bwMode="auto">
          <a:xfrm>
            <a:off x="609600" y="152400"/>
            <a:ext cx="78041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4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台塑企業知識管理要素：推動流程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04800" y="838200"/>
            <a:ext cx="8497888" cy="76200"/>
            <a:chOff x="192" y="720"/>
            <a:chExt cx="5353" cy="48"/>
          </a:xfrm>
        </p:grpSpPr>
        <p:sp>
          <p:nvSpPr>
            <p:cNvPr id="68614" name="Line 21"/>
            <p:cNvSpPr>
              <a:spLocks noChangeShapeType="1"/>
            </p:cNvSpPr>
            <p:nvPr/>
          </p:nvSpPr>
          <p:spPr bwMode="auto">
            <a:xfrm>
              <a:off x="192" y="768"/>
              <a:ext cx="5353" cy="0"/>
            </a:xfrm>
            <a:prstGeom prst="line">
              <a:avLst/>
            </a:prstGeom>
            <a:noFill/>
            <a:ln w="254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8615" name="Line 22"/>
            <p:cNvSpPr>
              <a:spLocks noChangeShapeType="1"/>
            </p:cNvSpPr>
            <p:nvPr/>
          </p:nvSpPr>
          <p:spPr bwMode="auto">
            <a:xfrm>
              <a:off x="208" y="720"/>
              <a:ext cx="5321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447800" y="228600"/>
            <a:ext cx="65849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3600">
                <a:solidFill>
                  <a:srgbClr val="FFFFFF"/>
                </a:solidFill>
                <a:latin typeface="全真楷書" pitchFamily="49" charset="-120"/>
                <a:ea typeface="標楷體" pitchFamily="65" charset="-120"/>
              </a:rPr>
              <a:t>台塑企業知識管理要素：電腦化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954088"/>
            <a:ext cx="8497887" cy="76200"/>
            <a:chOff x="192" y="720"/>
            <a:chExt cx="5353" cy="48"/>
          </a:xfrm>
        </p:grpSpPr>
        <p:sp>
          <p:nvSpPr>
            <p:cNvPr id="69657" name="Line 4"/>
            <p:cNvSpPr>
              <a:spLocks noChangeShapeType="1"/>
            </p:cNvSpPr>
            <p:nvPr/>
          </p:nvSpPr>
          <p:spPr bwMode="auto">
            <a:xfrm>
              <a:off x="192" y="768"/>
              <a:ext cx="5353" cy="0"/>
            </a:xfrm>
            <a:prstGeom prst="line">
              <a:avLst/>
            </a:prstGeom>
            <a:noFill/>
            <a:ln w="254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658" name="Line 5"/>
            <p:cNvSpPr>
              <a:spLocks noChangeShapeType="1"/>
            </p:cNvSpPr>
            <p:nvPr/>
          </p:nvSpPr>
          <p:spPr bwMode="auto">
            <a:xfrm>
              <a:off x="208" y="720"/>
              <a:ext cx="5321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69636" name="Oval 6"/>
          <p:cNvSpPr>
            <a:spLocks noChangeArrowheads="1"/>
          </p:cNvSpPr>
          <p:nvPr/>
        </p:nvSpPr>
        <p:spPr bwMode="auto">
          <a:xfrm>
            <a:off x="762000" y="2057400"/>
            <a:ext cx="7696200" cy="3962400"/>
          </a:xfrm>
          <a:prstGeom prst="ellipse">
            <a:avLst/>
          </a:prstGeom>
          <a:solidFill>
            <a:srgbClr val="FFFFCC"/>
          </a:solidFill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9637" name="Oval 7"/>
          <p:cNvSpPr>
            <a:spLocks noChangeArrowheads="1"/>
          </p:cNvSpPr>
          <p:nvPr/>
        </p:nvSpPr>
        <p:spPr bwMode="auto">
          <a:xfrm>
            <a:off x="2667000" y="3048000"/>
            <a:ext cx="3657600" cy="1828800"/>
          </a:xfrm>
          <a:prstGeom prst="ellipse">
            <a:avLst/>
          </a:prstGeom>
          <a:solidFill>
            <a:srgbClr val="99FF99"/>
          </a:solidFill>
          <a:ln w="28575">
            <a:solidFill>
              <a:srgbClr val="8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9638" name="Text Box 8"/>
          <p:cNvSpPr txBox="1">
            <a:spLocks noChangeArrowheads="1"/>
          </p:cNvSpPr>
          <p:nvPr/>
        </p:nvSpPr>
        <p:spPr bwMode="auto">
          <a:xfrm>
            <a:off x="2895600" y="3581400"/>
            <a:ext cx="3241675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4000" b="1">
                <a:solidFill>
                  <a:srgbClr val="CC0066"/>
                </a:solidFill>
                <a:latin typeface="Bookman Old Style" pitchFamily="18" charset="0"/>
                <a:ea typeface="標楷體" pitchFamily="65" charset="-120"/>
              </a:rPr>
              <a:t>知識管理中心</a:t>
            </a:r>
            <a:endParaRPr lang="zh-TW" altLang="en-US" sz="6000" b="1">
              <a:solidFill>
                <a:srgbClr val="CC0066"/>
              </a:solidFill>
              <a:latin typeface="Bookman Old Style" pitchFamily="18" charset="0"/>
              <a:ea typeface="標楷體" pitchFamily="65" charset="-120"/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6200" y="3429000"/>
            <a:ext cx="2590800" cy="1066800"/>
            <a:chOff x="48" y="2160"/>
            <a:chExt cx="1632" cy="672"/>
          </a:xfrm>
        </p:grpSpPr>
        <p:sp>
          <p:nvSpPr>
            <p:cNvPr id="69655" name="Rectangle 10"/>
            <p:cNvSpPr>
              <a:spLocks noChangeArrowheads="1"/>
            </p:cNvSpPr>
            <p:nvPr/>
          </p:nvSpPr>
          <p:spPr bwMode="auto">
            <a:xfrm>
              <a:off x="48" y="2160"/>
              <a:ext cx="1632" cy="6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CC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656" name="Text Box 11"/>
            <p:cNvSpPr txBox="1">
              <a:spLocks noChangeArrowheads="1"/>
            </p:cNvSpPr>
            <p:nvPr/>
          </p:nvSpPr>
          <p:spPr bwMode="auto">
            <a:xfrm>
              <a:off x="144" y="2304"/>
              <a:ext cx="1396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4000">
                  <a:solidFill>
                    <a:srgbClr val="333399"/>
                  </a:solidFill>
                  <a:latin typeface="全真楷書" pitchFamily="49" charset="-120"/>
                  <a:ea typeface="標楷體" pitchFamily="65" charset="-120"/>
                </a:rPr>
                <a:t>工程管理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143000" y="1752600"/>
            <a:ext cx="2590800" cy="1066800"/>
            <a:chOff x="720" y="1104"/>
            <a:chExt cx="1632" cy="672"/>
          </a:xfrm>
        </p:grpSpPr>
        <p:sp>
          <p:nvSpPr>
            <p:cNvPr id="69653" name="Rectangle 13"/>
            <p:cNvSpPr>
              <a:spLocks noChangeArrowheads="1"/>
            </p:cNvSpPr>
            <p:nvPr/>
          </p:nvSpPr>
          <p:spPr bwMode="auto">
            <a:xfrm>
              <a:off x="720" y="1104"/>
              <a:ext cx="1632" cy="6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CC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654" name="Text Box 14"/>
            <p:cNvSpPr txBox="1">
              <a:spLocks noChangeArrowheads="1"/>
            </p:cNvSpPr>
            <p:nvPr/>
          </p:nvSpPr>
          <p:spPr bwMode="auto">
            <a:xfrm>
              <a:off x="816" y="1200"/>
              <a:ext cx="1396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4000">
                  <a:solidFill>
                    <a:srgbClr val="333399"/>
                  </a:solidFill>
                  <a:latin typeface="全真楷書" pitchFamily="49" charset="-120"/>
                  <a:ea typeface="標楷體" pitchFamily="65" charset="-120"/>
                </a:rPr>
                <a:t>營業管理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562600" y="5105400"/>
            <a:ext cx="2590800" cy="1066800"/>
            <a:chOff x="3504" y="3216"/>
            <a:chExt cx="1632" cy="672"/>
          </a:xfrm>
        </p:grpSpPr>
        <p:sp>
          <p:nvSpPr>
            <p:cNvPr id="69651" name="Rectangle 16"/>
            <p:cNvSpPr>
              <a:spLocks noChangeArrowheads="1"/>
            </p:cNvSpPr>
            <p:nvPr/>
          </p:nvSpPr>
          <p:spPr bwMode="auto">
            <a:xfrm>
              <a:off x="3504" y="3216"/>
              <a:ext cx="1632" cy="6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CC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652" name="Text Box 17"/>
            <p:cNvSpPr txBox="1">
              <a:spLocks noChangeArrowheads="1"/>
            </p:cNvSpPr>
            <p:nvPr/>
          </p:nvSpPr>
          <p:spPr bwMode="auto">
            <a:xfrm>
              <a:off x="3648" y="3312"/>
              <a:ext cx="1396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4000">
                  <a:solidFill>
                    <a:srgbClr val="333399"/>
                  </a:solidFill>
                  <a:latin typeface="全真楷書" pitchFamily="49" charset="-120"/>
                  <a:ea typeface="標楷體" pitchFamily="65" charset="-120"/>
                </a:rPr>
                <a:t>財務管理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143000" y="5105400"/>
            <a:ext cx="2590800" cy="1066800"/>
            <a:chOff x="720" y="3216"/>
            <a:chExt cx="1632" cy="672"/>
          </a:xfrm>
        </p:grpSpPr>
        <p:sp>
          <p:nvSpPr>
            <p:cNvPr id="69649" name="Rectangle 19"/>
            <p:cNvSpPr>
              <a:spLocks noChangeArrowheads="1"/>
            </p:cNvSpPr>
            <p:nvPr/>
          </p:nvSpPr>
          <p:spPr bwMode="auto">
            <a:xfrm>
              <a:off x="720" y="3216"/>
              <a:ext cx="1632" cy="6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CC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650" name="Text Box 20"/>
            <p:cNvSpPr txBox="1">
              <a:spLocks noChangeArrowheads="1"/>
            </p:cNvSpPr>
            <p:nvPr/>
          </p:nvSpPr>
          <p:spPr bwMode="auto">
            <a:xfrm>
              <a:off x="812" y="3302"/>
              <a:ext cx="1396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4000">
                  <a:solidFill>
                    <a:srgbClr val="333399"/>
                  </a:solidFill>
                  <a:latin typeface="全真楷書" pitchFamily="49" charset="-120"/>
                  <a:ea typeface="標楷體" pitchFamily="65" charset="-120"/>
                </a:rPr>
                <a:t>資材管理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6477000" y="3429000"/>
            <a:ext cx="2590800" cy="1066800"/>
            <a:chOff x="4080" y="2160"/>
            <a:chExt cx="1632" cy="672"/>
          </a:xfrm>
        </p:grpSpPr>
        <p:sp>
          <p:nvSpPr>
            <p:cNvPr id="69647" name="Rectangle 22"/>
            <p:cNvSpPr>
              <a:spLocks noChangeArrowheads="1"/>
            </p:cNvSpPr>
            <p:nvPr/>
          </p:nvSpPr>
          <p:spPr bwMode="auto">
            <a:xfrm>
              <a:off x="4080" y="2160"/>
              <a:ext cx="1632" cy="6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CC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648" name="Text Box 23"/>
            <p:cNvSpPr txBox="1">
              <a:spLocks noChangeArrowheads="1"/>
            </p:cNvSpPr>
            <p:nvPr/>
          </p:nvSpPr>
          <p:spPr bwMode="auto">
            <a:xfrm>
              <a:off x="4176" y="2270"/>
              <a:ext cx="1396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4000">
                  <a:solidFill>
                    <a:srgbClr val="333399"/>
                  </a:solidFill>
                  <a:latin typeface="全真楷書" pitchFamily="49" charset="-120"/>
                  <a:ea typeface="標楷體" pitchFamily="65" charset="-120"/>
                </a:rPr>
                <a:t>生產管理</a:t>
              </a:r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5562600" y="1752600"/>
            <a:ext cx="2590800" cy="1066800"/>
            <a:chOff x="3504" y="1104"/>
            <a:chExt cx="1632" cy="672"/>
          </a:xfrm>
        </p:grpSpPr>
        <p:sp>
          <p:nvSpPr>
            <p:cNvPr id="69645" name="Rectangle 25"/>
            <p:cNvSpPr>
              <a:spLocks noChangeArrowheads="1"/>
            </p:cNvSpPr>
            <p:nvPr/>
          </p:nvSpPr>
          <p:spPr bwMode="auto">
            <a:xfrm>
              <a:off x="3504" y="1104"/>
              <a:ext cx="1632" cy="6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57150">
              <a:solidFill>
                <a:srgbClr val="CC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9646" name="Text Box 26"/>
            <p:cNvSpPr txBox="1">
              <a:spLocks noChangeArrowheads="1"/>
            </p:cNvSpPr>
            <p:nvPr/>
          </p:nvSpPr>
          <p:spPr bwMode="auto">
            <a:xfrm>
              <a:off x="3644" y="1200"/>
              <a:ext cx="1396" cy="44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zh-TW" altLang="en-US" sz="4000">
                  <a:solidFill>
                    <a:srgbClr val="333399"/>
                  </a:solidFill>
                  <a:latin typeface="全真楷書" pitchFamily="49" charset="-120"/>
                  <a:ea typeface="標楷體" pitchFamily="65" charset="-120"/>
                </a:rPr>
                <a:t>人事管理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3657600" y="1558925"/>
            <a:ext cx="1752600" cy="18700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營業管理作業：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營業目標管理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授信管理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受訂管理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交期管理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成品倉儲管理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交運管理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7.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應收帳款管理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3657600" y="4241800"/>
            <a:ext cx="1752600" cy="16510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財務管理作業：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帳務管理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成本管理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出納管理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股務管理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資金調度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經營計劃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685800" y="5584825"/>
            <a:ext cx="1752600" cy="993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資材管理作業：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存量管制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採購管理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材料倉儲管理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685800" y="2092325"/>
            <a:ext cx="1752600" cy="165100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生產管理作業：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生產排程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製程管理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品質管理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用料管理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績效管理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保養管理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6629400" y="2092325"/>
            <a:ext cx="1752600" cy="143192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人事管理作業：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人事管理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考勤管理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薪資管理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警務管理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總務管理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6629400" y="4606925"/>
            <a:ext cx="1752600" cy="2089150"/>
          </a:xfrm>
          <a:prstGeom prst="rect">
            <a:avLst/>
          </a:prstGeom>
          <a:solidFill>
            <a:srgbClr val="99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工程管理作業：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1.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進度管理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設計績效管理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3.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預算管理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4.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備料管理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5.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發包管理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6.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付款管理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7.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決算管理</a:t>
            </a:r>
          </a:p>
          <a:p>
            <a:pPr>
              <a:lnSpc>
                <a:spcPct val="60000"/>
              </a:lnSpc>
              <a:spcBef>
                <a:spcPct val="30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8.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品質管理</a:t>
            </a:r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 flipV="1">
            <a:off x="1524000" y="3768725"/>
            <a:ext cx="0" cy="182880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2438400" y="6435725"/>
            <a:ext cx="41910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>
            <a:off x="2438400" y="5749925"/>
            <a:ext cx="12192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>
            <a:off x="5410200" y="5749925"/>
            <a:ext cx="12192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>
            <a:off x="2438400" y="3006725"/>
            <a:ext cx="12192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>
            <a:off x="5410200" y="3006725"/>
            <a:ext cx="12192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>
            <a:off x="1524000" y="1371600"/>
            <a:ext cx="0" cy="720725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>
            <a:off x="1524000" y="1371600"/>
            <a:ext cx="59436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>
            <a:off x="7467600" y="1371600"/>
            <a:ext cx="0" cy="720725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4495800" y="3429000"/>
            <a:ext cx="0" cy="83820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V="1">
            <a:off x="7467600" y="3581400"/>
            <a:ext cx="0" cy="99060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>
            <a:off x="6019800" y="2514600"/>
            <a:ext cx="0" cy="251460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>
            <a:off x="6019800" y="5029200"/>
            <a:ext cx="6096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 flipH="1">
            <a:off x="5410200" y="2514600"/>
            <a:ext cx="6096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8" name="Line 22"/>
          <p:cNvSpPr>
            <a:spLocks noChangeShapeType="1"/>
          </p:cNvSpPr>
          <p:nvPr/>
        </p:nvSpPr>
        <p:spPr bwMode="auto">
          <a:xfrm>
            <a:off x="5410200" y="4419600"/>
            <a:ext cx="16002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79" name="Line 23"/>
          <p:cNvSpPr>
            <a:spLocks noChangeShapeType="1"/>
          </p:cNvSpPr>
          <p:nvPr/>
        </p:nvSpPr>
        <p:spPr bwMode="auto">
          <a:xfrm>
            <a:off x="7010400" y="3581400"/>
            <a:ext cx="0" cy="83820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1752600" y="152400"/>
            <a:ext cx="61722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600" b="1">
                <a:latin typeface="Times New Roman" pitchFamily="18" charset="0"/>
                <a:ea typeface="標楷體" pitchFamily="65" charset="-120"/>
              </a:rPr>
              <a:t>台塑企業電腦作業系統圖</a:t>
            </a:r>
            <a:endParaRPr lang="zh-TW" altLang="en-US" sz="3600">
              <a:latin typeface="全真楷書" pitchFamily="49" charset="-120"/>
              <a:ea typeface="全真楷書" pitchFamily="49" charset="-12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04800" y="990600"/>
            <a:ext cx="8497888" cy="76200"/>
            <a:chOff x="192" y="720"/>
            <a:chExt cx="5353" cy="48"/>
          </a:xfrm>
        </p:grpSpPr>
        <p:sp>
          <p:nvSpPr>
            <p:cNvPr id="70684" name="Line 26"/>
            <p:cNvSpPr>
              <a:spLocks noChangeShapeType="1"/>
            </p:cNvSpPr>
            <p:nvPr/>
          </p:nvSpPr>
          <p:spPr bwMode="auto">
            <a:xfrm>
              <a:off x="192" y="768"/>
              <a:ext cx="5353" cy="0"/>
            </a:xfrm>
            <a:prstGeom prst="line">
              <a:avLst/>
            </a:prstGeom>
            <a:noFill/>
            <a:ln w="254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70685" name="Line 27"/>
            <p:cNvSpPr>
              <a:spLocks noChangeShapeType="1"/>
            </p:cNvSpPr>
            <p:nvPr/>
          </p:nvSpPr>
          <p:spPr bwMode="auto">
            <a:xfrm>
              <a:off x="208" y="720"/>
              <a:ext cx="5321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0682" name="Line 28"/>
          <p:cNvSpPr>
            <a:spLocks noChangeShapeType="1"/>
          </p:cNvSpPr>
          <p:nvPr/>
        </p:nvSpPr>
        <p:spPr bwMode="auto">
          <a:xfrm>
            <a:off x="2133600" y="3733800"/>
            <a:ext cx="0" cy="121920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0683" name="Line 29"/>
          <p:cNvSpPr>
            <a:spLocks noChangeShapeType="1"/>
          </p:cNvSpPr>
          <p:nvPr/>
        </p:nvSpPr>
        <p:spPr bwMode="auto">
          <a:xfrm>
            <a:off x="2133600" y="4953000"/>
            <a:ext cx="1524000" cy="0"/>
          </a:xfrm>
          <a:prstGeom prst="line">
            <a:avLst/>
          </a:prstGeom>
          <a:noFill/>
          <a:ln w="38100">
            <a:solidFill>
              <a:srgbClr val="FFFFCC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BA5DB-D55F-45A0-AF03-2FF1511B3E40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71683" name="Oval 2"/>
          <p:cNvSpPr>
            <a:spLocks noChangeArrowheads="1"/>
          </p:cNvSpPr>
          <p:nvPr/>
        </p:nvSpPr>
        <p:spPr bwMode="auto">
          <a:xfrm>
            <a:off x="900113" y="404813"/>
            <a:ext cx="7343775" cy="6192837"/>
          </a:xfrm>
          <a:prstGeom prst="ellipse">
            <a:avLst/>
          </a:prstGeom>
          <a:solidFill>
            <a:srgbClr val="800080">
              <a:alpha val="8588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684" name="Oval 3"/>
          <p:cNvSpPr>
            <a:spLocks noChangeArrowheads="1"/>
          </p:cNvSpPr>
          <p:nvPr/>
        </p:nvSpPr>
        <p:spPr bwMode="auto">
          <a:xfrm>
            <a:off x="1692275" y="1052513"/>
            <a:ext cx="5759450" cy="489743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685" name="AutoShape 4"/>
          <p:cNvSpPr>
            <a:spLocks noChangeArrowheads="1"/>
          </p:cNvSpPr>
          <p:nvPr/>
        </p:nvSpPr>
        <p:spPr bwMode="auto">
          <a:xfrm>
            <a:off x="1692275" y="1412875"/>
            <a:ext cx="2808288" cy="2089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D8D8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600" b="1">
                <a:solidFill>
                  <a:srgbClr val="FFFF99"/>
                </a:solidFill>
                <a:latin typeface="Verdana" pitchFamily="34" charset="0"/>
              </a:rPr>
              <a:t>人事考核 </a:t>
            </a:r>
          </a:p>
          <a:p>
            <a:pPr algn="ctr"/>
            <a:r>
              <a:rPr lang="zh-TW" altLang="en-US" sz="1600" b="1">
                <a:solidFill>
                  <a:srgbClr val="FFFF99"/>
                </a:solidFill>
                <a:latin typeface="Verdana" pitchFamily="34" charset="0"/>
              </a:rPr>
              <a:t>薪資管理 </a:t>
            </a:r>
          </a:p>
          <a:p>
            <a:pPr algn="ctr"/>
            <a:r>
              <a:rPr lang="zh-TW" altLang="en-US" sz="1600" b="1">
                <a:solidFill>
                  <a:srgbClr val="FFFF99"/>
                </a:solidFill>
                <a:latin typeface="Verdana" pitchFamily="34" charset="0"/>
              </a:rPr>
              <a:t>考勤管理 </a:t>
            </a:r>
          </a:p>
          <a:p>
            <a:pPr algn="ctr"/>
            <a:r>
              <a:rPr lang="zh-TW" altLang="en-US" sz="1600" b="1">
                <a:solidFill>
                  <a:srgbClr val="FFFF99"/>
                </a:solidFill>
                <a:latin typeface="Verdana" pitchFamily="34" charset="0"/>
              </a:rPr>
              <a:t>健保管理 </a:t>
            </a:r>
          </a:p>
          <a:p>
            <a:pPr algn="ctr"/>
            <a:r>
              <a:rPr lang="zh-TW" altLang="en-US" sz="1600" b="1">
                <a:solidFill>
                  <a:srgbClr val="FFFF99"/>
                </a:solidFill>
                <a:latin typeface="Verdana" pitchFamily="34" charset="0"/>
              </a:rPr>
              <a:t>勞保管理</a:t>
            </a:r>
          </a:p>
        </p:txBody>
      </p:sp>
      <p:sp>
        <p:nvSpPr>
          <p:cNvPr id="71686" name="AutoShape 5"/>
          <p:cNvSpPr>
            <a:spLocks noChangeArrowheads="1"/>
          </p:cNvSpPr>
          <p:nvPr/>
        </p:nvSpPr>
        <p:spPr bwMode="auto">
          <a:xfrm>
            <a:off x="4572000" y="1412875"/>
            <a:ext cx="2808288" cy="2089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D8D8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排程管理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製程管理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用料管理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品質管理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續效管理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保養管理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託外加工管理</a:t>
            </a:r>
          </a:p>
        </p:txBody>
      </p:sp>
      <p:sp>
        <p:nvSpPr>
          <p:cNvPr id="71687" name="AutoShape 6"/>
          <p:cNvSpPr>
            <a:spLocks noChangeArrowheads="1"/>
          </p:cNvSpPr>
          <p:nvPr/>
        </p:nvSpPr>
        <p:spPr bwMode="auto">
          <a:xfrm rot="10800000">
            <a:off x="4572000" y="3500438"/>
            <a:ext cx="2808288" cy="2089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688" name="AutoShape 7"/>
          <p:cNvSpPr>
            <a:spLocks noChangeArrowheads="1"/>
          </p:cNvSpPr>
          <p:nvPr/>
        </p:nvSpPr>
        <p:spPr bwMode="auto">
          <a:xfrm rot="10800000">
            <a:off x="3132138" y="1412875"/>
            <a:ext cx="2808287" cy="2089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689" name="AutoShape 8"/>
          <p:cNvSpPr>
            <a:spLocks noChangeArrowheads="1"/>
          </p:cNvSpPr>
          <p:nvPr/>
        </p:nvSpPr>
        <p:spPr bwMode="auto">
          <a:xfrm rot="10800000">
            <a:off x="1692275" y="3500438"/>
            <a:ext cx="2808288" cy="2089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1690" name="Text Box 9"/>
          <p:cNvSpPr txBox="1">
            <a:spLocks noChangeArrowheads="1"/>
          </p:cNvSpPr>
          <p:nvPr/>
        </p:nvSpPr>
        <p:spPr bwMode="auto">
          <a:xfrm>
            <a:off x="2627313" y="3500438"/>
            <a:ext cx="1008062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進度管制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發包管理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用料管理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品質管理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付款管理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造價分析</a:t>
            </a:r>
          </a:p>
        </p:txBody>
      </p:sp>
      <p:sp>
        <p:nvSpPr>
          <p:cNvPr id="71691" name="AutoShape 10"/>
          <p:cNvSpPr>
            <a:spLocks noChangeArrowheads="1"/>
          </p:cNvSpPr>
          <p:nvPr/>
        </p:nvSpPr>
        <p:spPr bwMode="auto">
          <a:xfrm>
            <a:off x="3132138" y="3500438"/>
            <a:ext cx="2808287" cy="2089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D8D8FF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一般帳務</a:t>
            </a:r>
            <a:r>
              <a:rPr lang="en-US" altLang="zh-TW" sz="1400" b="1">
                <a:solidFill>
                  <a:srgbClr val="FFFF99"/>
                </a:solidFill>
                <a:latin typeface="Verdana" pitchFamily="34" charset="0"/>
              </a:rPr>
              <a:t>(</a:t>
            </a:r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總帳</a:t>
            </a:r>
            <a:r>
              <a:rPr lang="en-US" altLang="zh-TW" sz="1400" b="1">
                <a:solidFill>
                  <a:srgbClr val="FFFF99"/>
                </a:solidFill>
                <a:latin typeface="Verdana" pitchFamily="34" charset="0"/>
              </a:rPr>
              <a:t>)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應收帳款  應付帳款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固定資產  薪資帳務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營業帳務  外銷費用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材料帳務  外購帳務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成本作業  年度目標 </a:t>
            </a:r>
          </a:p>
          <a:p>
            <a:pPr algn="ctr"/>
            <a:r>
              <a:rPr lang="zh-TW" altLang="en-US" sz="1400" b="1">
                <a:solidFill>
                  <a:srgbClr val="FFFF99"/>
                </a:solidFill>
                <a:latin typeface="Verdana" pitchFamily="34" charset="0"/>
              </a:rPr>
              <a:t>營業稅申報  各類所得申報</a:t>
            </a:r>
          </a:p>
        </p:txBody>
      </p:sp>
      <p:sp>
        <p:nvSpPr>
          <p:cNvPr id="71692" name="Text Box 11"/>
          <p:cNvSpPr txBox="1">
            <a:spLocks noChangeArrowheads="1"/>
          </p:cNvSpPr>
          <p:nvPr/>
        </p:nvSpPr>
        <p:spPr bwMode="auto">
          <a:xfrm>
            <a:off x="3635375" y="1052513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b="1">
                <a:solidFill>
                  <a:srgbClr val="663300"/>
                </a:solidFill>
                <a:latin typeface="Verdana" pitchFamily="34" charset="0"/>
              </a:rPr>
              <a:t>資材管理</a:t>
            </a:r>
          </a:p>
        </p:txBody>
      </p:sp>
      <p:sp>
        <p:nvSpPr>
          <p:cNvPr id="71693" name="Text Box 12"/>
          <p:cNvSpPr txBox="1">
            <a:spLocks noChangeArrowheads="1"/>
          </p:cNvSpPr>
          <p:nvPr/>
        </p:nvSpPr>
        <p:spPr bwMode="auto">
          <a:xfrm>
            <a:off x="3708400" y="558958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b="1">
                <a:solidFill>
                  <a:srgbClr val="003300"/>
                </a:solidFill>
                <a:latin typeface="Verdana" pitchFamily="34" charset="0"/>
              </a:rPr>
              <a:t>財務管理</a:t>
            </a:r>
          </a:p>
        </p:txBody>
      </p:sp>
      <p:sp>
        <p:nvSpPr>
          <p:cNvPr id="71694" name="Text Box 13"/>
          <p:cNvSpPr txBox="1">
            <a:spLocks noChangeArrowheads="1"/>
          </p:cNvSpPr>
          <p:nvPr/>
        </p:nvSpPr>
        <p:spPr bwMode="auto">
          <a:xfrm rot="-3377465">
            <a:off x="5871369" y="4504532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b="1">
                <a:solidFill>
                  <a:srgbClr val="003300"/>
                </a:solidFill>
                <a:latin typeface="Verdana" pitchFamily="34" charset="0"/>
              </a:rPr>
              <a:t>營業管理</a:t>
            </a:r>
          </a:p>
        </p:txBody>
      </p:sp>
      <p:sp>
        <p:nvSpPr>
          <p:cNvPr id="71695" name="Text Box 14"/>
          <p:cNvSpPr txBox="1">
            <a:spLocks noChangeArrowheads="1"/>
          </p:cNvSpPr>
          <p:nvPr/>
        </p:nvSpPr>
        <p:spPr bwMode="auto">
          <a:xfrm rot="-7446076">
            <a:off x="5942806" y="2274095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b="1">
                <a:solidFill>
                  <a:srgbClr val="003300"/>
                </a:solidFill>
                <a:latin typeface="Verdana" pitchFamily="34" charset="0"/>
              </a:rPr>
              <a:t>生產管理</a:t>
            </a:r>
          </a:p>
        </p:txBody>
      </p:sp>
      <p:sp>
        <p:nvSpPr>
          <p:cNvPr id="71696" name="Text Box 15"/>
          <p:cNvSpPr txBox="1">
            <a:spLocks noChangeArrowheads="1"/>
          </p:cNvSpPr>
          <p:nvPr/>
        </p:nvSpPr>
        <p:spPr bwMode="auto">
          <a:xfrm rot="7365688">
            <a:off x="1475581" y="2061370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b="1">
                <a:solidFill>
                  <a:srgbClr val="663300"/>
                </a:solidFill>
                <a:latin typeface="Verdana" pitchFamily="34" charset="0"/>
              </a:rPr>
              <a:t>人事管理</a:t>
            </a:r>
          </a:p>
        </p:txBody>
      </p:sp>
      <p:sp>
        <p:nvSpPr>
          <p:cNvPr id="71697" name="Text Box 16"/>
          <p:cNvSpPr txBox="1">
            <a:spLocks noChangeArrowheads="1"/>
          </p:cNvSpPr>
          <p:nvPr/>
        </p:nvSpPr>
        <p:spPr bwMode="auto">
          <a:xfrm rot="3353924">
            <a:off x="1478756" y="4650582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b="1">
                <a:solidFill>
                  <a:srgbClr val="663300"/>
                </a:solidFill>
                <a:latin typeface="Verdana" pitchFamily="34" charset="0"/>
              </a:rPr>
              <a:t>工程管理</a:t>
            </a:r>
          </a:p>
        </p:txBody>
      </p:sp>
      <p:sp>
        <p:nvSpPr>
          <p:cNvPr id="71698" name="Line 17"/>
          <p:cNvSpPr>
            <a:spLocks noChangeShapeType="1"/>
          </p:cNvSpPr>
          <p:nvPr/>
        </p:nvSpPr>
        <p:spPr bwMode="auto">
          <a:xfrm flipH="1">
            <a:off x="2771775" y="836613"/>
            <a:ext cx="3600450" cy="5329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699" name="Line 18"/>
          <p:cNvSpPr>
            <a:spLocks noChangeShapeType="1"/>
          </p:cNvSpPr>
          <p:nvPr/>
        </p:nvSpPr>
        <p:spPr bwMode="auto">
          <a:xfrm>
            <a:off x="2700338" y="836613"/>
            <a:ext cx="3671887" cy="540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700" name="Line 19"/>
          <p:cNvSpPr>
            <a:spLocks noChangeShapeType="1"/>
          </p:cNvSpPr>
          <p:nvPr/>
        </p:nvSpPr>
        <p:spPr bwMode="auto">
          <a:xfrm>
            <a:off x="900113" y="3500438"/>
            <a:ext cx="7343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1701" name="Text Box 20"/>
          <p:cNvSpPr txBox="1">
            <a:spLocks noChangeArrowheads="1"/>
          </p:cNvSpPr>
          <p:nvPr/>
        </p:nvSpPr>
        <p:spPr bwMode="auto">
          <a:xfrm>
            <a:off x="3708400" y="609282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000" b="1">
                <a:solidFill>
                  <a:srgbClr val="CCFFFF"/>
                </a:solidFill>
                <a:latin typeface="Verdana" pitchFamily="34" charset="0"/>
              </a:rPr>
              <a:t>EIS</a:t>
            </a:r>
          </a:p>
        </p:txBody>
      </p:sp>
      <p:sp>
        <p:nvSpPr>
          <p:cNvPr id="71702" name="Text Box 21"/>
          <p:cNvSpPr txBox="1">
            <a:spLocks noChangeArrowheads="1"/>
          </p:cNvSpPr>
          <p:nvPr/>
        </p:nvSpPr>
        <p:spPr bwMode="auto">
          <a:xfrm>
            <a:off x="6443663" y="479742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000" b="1">
                <a:solidFill>
                  <a:srgbClr val="CCFFFF"/>
                </a:solidFill>
                <a:latin typeface="Verdana" pitchFamily="34" charset="0"/>
              </a:rPr>
              <a:t>CRM</a:t>
            </a:r>
          </a:p>
        </p:txBody>
      </p:sp>
      <p:sp>
        <p:nvSpPr>
          <p:cNvPr id="71703" name="Text Box 22"/>
          <p:cNvSpPr txBox="1">
            <a:spLocks noChangeArrowheads="1"/>
          </p:cNvSpPr>
          <p:nvPr/>
        </p:nvSpPr>
        <p:spPr bwMode="auto">
          <a:xfrm>
            <a:off x="6732588" y="22050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000" b="1">
                <a:solidFill>
                  <a:srgbClr val="CCFFFF"/>
                </a:solidFill>
                <a:latin typeface="Verdana" pitchFamily="34" charset="0"/>
              </a:rPr>
              <a:t>MA</a:t>
            </a:r>
          </a:p>
        </p:txBody>
      </p:sp>
      <p:sp>
        <p:nvSpPr>
          <p:cNvPr id="71704" name="Text Box 23"/>
          <p:cNvSpPr txBox="1">
            <a:spLocks noChangeArrowheads="1"/>
          </p:cNvSpPr>
          <p:nvPr/>
        </p:nvSpPr>
        <p:spPr bwMode="auto">
          <a:xfrm>
            <a:off x="3635375" y="54927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000" b="1">
                <a:solidFill>
                  <a:srgbClr val="CCFFFF"/>
                </a:solidFill>
                <a:latin typeface="Verdana" pitchFamily="34" charset="0"/>
              </a:rPr>
              <a:t>SCM</a:t>
            </a:r>
          </a:p>
        </p:txBody>
      </p:sp>
      <p:sp>
        <p:nvSpPr>
          <p:cNvPr id="71705" name="Text Box 24"/>
          <p:cNvSpPr txBox="1">
            <a:spLocks noChangeArrowheads="1"/>
          </p:cNvSpPr>
          <p:nvPr/>
        </p:nvSpPr>
        <p:spPr bwMode="auto">
          <a:xfrm>
            <a:off x="611188" y="22050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000" b="1">
                <a:solidFill>
                  <a:srgbClr val="CCFFFF"/>
                </a:solidFill>
                <a:latin typeface="Verdana" pitchFamily="34" charset="0"/>
              </a:rPr>
              <a:t>OA</a:t>
            </a:r>
          </a:p>
        </p:txBody>
      </p:sp>
      <p:sp>
        <p:nvSpPr>
          <p:cNvPr id="71706" name="Text Box 25"/>
          <p:cNvSpPr txBox="1">
            <a:spLocks noChangeArrowheads="1"/>
          </p:cNvSpPr>
          <p:nvPr/>
        </p:nvSpPr>
        <p:spPr bwMode="auto">
          <a:xfrm>
            <a:off x="900113" y="479742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000" b="1">
                <a:solidFill>
                  <a:srgbClr val="CCFFFF"/>
                </a:solidFill>
                <a:latin typeface="Verdana" pitchFamily="34" charset="0"/>
              </a:rPr>
              <a:t>KM</a:t>
            </a:r>
          </a:p>
        </p:txBody>
      </p:sp>
      <p:sp>
        <p:nvSpPr>
          <p:cNvPr id="71707" name="Rectangle 26"/>
          <p:cNvSpPr>
            <a:spLocks noChangeArrowheads="1"/>
          </p:cNvSpPr>
          <p:nvPr/>
        </p:nvSpPr>
        <p:spPr bwMode="auto">
          <a:xfrm>
            <a:off x="76200" y="44450"/>
            <a:ext cx="2911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altLang="zh-TW" sz="2400" b="1">
                <a:latin typeface="Verdana" pitchFamily="34" charset="0"/>
              </a:rPr>
              <a:t>ERP</a:t>
            </a:r>
            <a:r>
              <a:rPr lang="zh-TW" altLang="en-US" sz="2400" b="1">
                <a:latin typeface="Verdana" pitchFamily="34" charset="0"/>
              </a:rPr>
              <a:t>管理作業關聯圖</a:t>
            </a:r>
            <a:r>
              <a:rPr lang="zh-TW" altLang="en-US" sz="2400">
                <a:latin typeface="Verdana" pitchFamily="34" charset="0"/>
              </a:rPr>
              <a:t> </a:t>
            </a:r>
          </a:p>
        </p:txBody>
      </p:sp>
      <p:sp>
        <p:nvSpPr>
          <p:cNvPr id="71708" name="Text Box 27"/>
          <p:cNvSpPr txBox="1">
            <a:spLocks noChangeArrowheads="1"/>
          </p:cNvSpPr>
          <p:nvPr/>
        </p:nvSpPr>
        <p:spPr bwMode="auto">
          <a:xfrm>
            <a:off x="4067175" y="1509713"/>
            <a:ext cx="1008063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料號管理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存量管制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請購管理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採購管理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倉儲管理 </a:t>
            </a:r>
          </a:p>
          <a:p>
            <a:r>
              <a:rPr lang="zh-TW" altLang="en-US" sz="1600" b="1">
                <a:solidFill>
                  <a:srgbClr val="663300"/>
                </a:solidFill>
                <a:latin typeface="Verdana" pitchFamily="34" charset="0"/>
              </a:rPr>
              <a:t>付款管理</a:t>
            </a:r>
          </a:p>
        </p:txBody>
      </p:sp>
      <p:sp>
        <p:nvSpPr>
          <p:cNvPr id="71709" name="Text Box 28"/>
          <p:cNvSpPr txBox="1">
            <a:spLocks noChangeArrowheads="1"/>
          </p:cNvSpPr>
          <p:nvPr/>
        </p:nvSpPr>
        <p:spPr bwMode="auto">
          <a:xfrm>
            <a:off x="5508625" y="3500438"/>
            <a:ext cx="115252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目標管理 </a:t>
            </a:r>
          </a:p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授信管理 </a:t>
            </a:r>
          </a:p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產品售價 </a:t>
            </a:r>
          </a:p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受訂管理 </a:t>
            </a:r>
          </a:p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交運管理 </a:t>
            </a:r>
          </a:p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成品倉儲 </a:t>
            </a:r>
          </a:p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存量管制 </a:t>
            </a:r>
          </a:p>
          <a:p>
            <a:r>
              <a:rPr lang="zh-TW" altLang="en-US" sz="1400" b="1">
                <a:solidFill>
                  <a:srgbClr val="663300"/>
                </a:solidFill>
                <a:latin typeface="Verdana" pitchFamily="34" charset="0"/>
              </a:rPr>
              <a:t>客訴管理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ChangeArrowheads="1"/>
          </p:cNvSpPr>
          <p:nvPr/>
        </p:nvSpPr>
        <p:spPr bwMode="auto">
          <a:xfrm>
            <a:off x="3657600" y="3429000"/>
            <a:ext cx="2209800" cy="609600"/>
          </a:xfrm>
          <a:prstGeom prst="rect">
            <a:avLst/>
          </a:prstGeom>
          <a:gradFill rotWithShape="0">
            <a:gsLst>
              <a:gs pos="0">
                <a:srgbClr val="76393B"/>
              </a:gs>
              <a:gs pos="50000">
                <a:srgbClr val="FF7C80"/>
              </a:gs>
              <a:gs pos="100000">
                <a:srgbClr val="76393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6477000" y="3429000"/>
            <a:ext cx="2209800" cy="609600"/>
          </a:xfrm>
          <a:prstGeom prst="rect">
            <a:avLst/>
          </a:prstGeom>
          <a:gradFill rotWithShape="0">
            <a:gsLst>
              <a:gs pos="0">
                <a:srgbClr val="76393B"/>
              </a:gs>
              <a:gs pos="50000">
                <a:srgbClr val="FF7C80"/>
              </a:gs>
              <a:gs pos="100000">
                <a:srgbClr val="76393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zh-TW" altLang="zh-TW" sz="2800">
              <a:solidFill>
                <a:srgbClr val="333399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762000" y="0"/>
            <a:ext cx="78041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40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台塑企業知識管理要素：虛擬大學</a:t>
            </a:r>
          </a:p>
        </p:txBody>
      </p:sp>
      <p:sp>
        <p:nvSpPr>
          <p:cNvPr id="894981" name="Text Box 5"/>
          <p:cNvSpPr txBox="1">
            <a:spLocks noChangeArrowheads="1"/>
          </p:cNvSpPr>
          <p:nvPr/>
        </p:nvSpPr>
        <p:spPr bwMode="auto">
          <a:xfrm>
            <a:off x="457200" y="4051300"/>
            <a:ext cx="2938463" cy="2654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TW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</a:t>
            </a:r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製作多煤體教材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製作測驗題庫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設計評量、問卷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 及測驗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提出問題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解答問題</a:t>
            </a:r>
          </a:p>
        </p:txBody>
      </p:sp>
      <p:sp>
        <p:nvSpPr>
          <p:cNvPr id="5131" name="Text Box 6"/>
          <p:cNvSpPr txBox="1">
            <a:spLocks noChangeArrowheads="1"/>
          </p:cNvSpPr>
          <p:nvPr/>
        </p:nvSpPr>
        <p:spPr bwMode="auto">
          <a:xfrm>
            <a:off x="4419600" y="3443288"/>
            <a:ext cx="89535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同仁</a:t>
            </a:r>
          </a:p>
        </p:txBody>
      </p:sp>
      <p:sp>
        <p:nvSpPr>
          <p:cNvPr id="894983" name="Text Box 7"/>
          <p:cNvSpPr txBox="1">
            <a:spLocks noChangeArrowheads="1"/>
          </p:cNvSpPr>
          <p:nvPr/>
        </p:nvSpPr>
        <p:spPr bwMode="auto">
          <a:xfrm>
            <a:off x="3919538" y="4051300"/>
            <a:ext cx="1871662" cy="2654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TW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</a:t>
            </a:r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上網學習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參考資料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提出問題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群組討論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自我評量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學習測驗</a:t>
            </a:r>
          </a:p>
        </p:txBody>
      </p:sp>
      <p:sp>
        <p:nvSpPr>
          <p:cNvPr id="5133" name="Text Box 8"/>
          <p:cNvSpPr txBox="1">
            <a:spLocks noChangeArrowheads="1"/>
          </p:cNvSpPr>
          <p:nvPr/>
        </p:nvSpPr>
        <p:spPr bwMode="auto">
          <a:xfrm>
            <a:off x="6553200" y="3443288"/>
            <a:ext cx="1962150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教務管理員</a:t>
            </a:r>
          </a:p>
        </p:txBody>
      </p:sp>
      <p:sp>
        <p:nvSpPr>
          <p:cNvPr id="894985" name="Text Box 9"/>
          <p:cNvSpPr txBox="1">
            <a:spLocks noChangeArrowheads="1"/>
          </p:cNvSpPr>
          <p:nvPr/>
        </p:nvSpPr>
        <p:spPr bwMode="auto">
          <a:xfrm>
            <a:off x="6586538" y="4067175"/>
            <a:ext cx="1871662" cy="180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TW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</a:t>
            </a:r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排課管理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存取控管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成績記錄</a:t>
            </a:r>
          </a:p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</a:t>
            </a:r>
            <a:r>
              <a:rPr lang="en-US" altLang="zh-TW" sz="2800">
                <a:solidFill>
                  <a:srgbClr val="FFFFFF"/>
                </a:solidFill>
                <a:ea typeface="標楷體" pitchFamily="65" charset="-120"/>
                <a:sym typeface="Wingdings" pitchFamily="2" charset="2"/>
              </a:rPr>
              <a:t>……</a:t>
            </a:r>
            <a:endParaRPr lang="en-US" altLang="zh-TW" sz="2800">
              <a:solidFill>
                <a:srgbClr val="FFFFFF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</p:txBody>
      </p:sp>
      <p:graphicFrame>
        <p:nvGraphicFramePr>
          <p:cNvPr id="5122" name="Object 10"/>
          <p:cNvGraphicFramePr>
            <a:graphicFrameLocks noChangeAspect="1"/>
          </p:cNvGraphicFramePr>
          <p:nvPr/>
        </p:nvGraphicFramePr>
        <p:xfrm>
          <a:off x="609600" y="1339850"/>
          <a:ext cx="2286000" cy="1784350"/>
        </p:xfrm>
        <a:graphic>
          <a:graphicData uri="http://schemas.openxmlformats.org/presentationml/2006/ole">
            <p:oleObj spid="_x0000_s3074" name="Clip" r:id="rId3" imgW="2286000" imgH="1784160" progId="">
              <p:embed/>
            </p:oleObj>
          </a:graphicData>
        </a:graphic>
      </p:graphicFrame>
      <p:graphicFrame>
        <p:nvGraphicFramePr>
          <p:cNvPr id="5123" name="Object 11"/>
          <p:cNvGraphicFramePr>
            <a:graphicFrameLocks noChangeAspect="1"/>
          </p:cNvGraphicFramePr>
          <p:nvPr/>
        </p:nvGraphicFramePr>
        <p:xfrm>
          <a:off x="7162800" y="1631950"/>
          <a:ext cx="1752600" cy="1644650"/>
        </p:xfrm>
        <a:graphic>
          <a:graphicData uri="http://schemas.openxmlformats.org/presentationml/2006/ole">
            <p:oleObj spid="_x0000_s3075" name="多媒體項目" r:id="rId4" imgW="2286360" imgH="2144880" progId="">
              <p:embed/>
            </p:oleObj>
          </a:graphicData>
        </a:graphic>
      </p:graphicFrame>
      <p:graphicFrame>
        <p:nvGraphicFramePr>
          <p:cNvPr id="5124" name="Object 12"/>
          <p:cNvGraphicFramePr>
            <a:graphicFrameLocks noChangeAspect="1"/>
          </p:cNvGraphicFramePr>
          <p:nvPr/>
        </p:nvGraphicFramePr>
        <p:xfrm>
          <a:off x="6499225" y="1295400"/>
          <a:ext cx="1427163" cy="1676400"/>
        </p:xfrm>
        <a:graphic>
          <a:graphicData uri="http://schemas.openxmlformats.org/presentationml/2006/ole">
            <p:oleObj spid="_x0000_s3076" name="多媒體項目" r:id="rId5" imgW="1946160" imgH="2286000" progId="">
              <p:embed/>
            </p:oleObj>
          </a:graphicData>
        </a:graphic>
      </p:graphicFrame>
      <p:sp>
        <p:nvSpPr>
          <p:cNvPr id="5135" name="Rectangle 13"/>
          <p:cNvSpPr>
            <a:spLocks noChangeArrowheads="1"/>
          </p:cNvSpPr>
          <p:nvPr/>
        </p:nvSpPr>
        <p:spPr bwMode="auto">
          <a:xfrm>
            <a:off x="609600" y="3429000"/>
            <a:ext cx="2209800" cy="609600"/>
          </a:xfrm>
          <a:prstGeom prst="rect">
            <a:avLst/>
          </a:prstGeom>
          <a:gradFill rotWithShape="0">
            <a:gsLst>
              <a:gs pos="0">
                <a:srgbClr val="76393B"/>
              </a:gs>
              <a:gs pos="50000">
                <a:srgbClr val="FF7C80"/>
              </a:gs>
              <a:gs pos="100000">
                <a:srgbClr val="76393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36" name="Text Box 14"/>
          <p:cNvSpPr txBox="1">
            <a:spLocks noChangeArrowheads="1"/>
          </p:cNvSpPr>
          <p:nvPr/>
        </p:nvSpPr>
        <p:spPr bwMode="auto">
          <a:xfrm>
            <a:off x="1295400" y="3429000"/>
            <a:ext cx="8953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80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rPr>
              <a:t>教師</a:t>
            </a:r>
          </a:p>
        </p:txBody>
      </p:sp>
      <p:graphicFrame>
        <p:nvGraphicFramePr>
          <p:cNvPr id="5125" name="Object 15"/>
          <p:cNvGraphicFramePr>
            <a:graphicFrameLocks noChangeAspect="1"/>
          </p:cNvGraphicFramePr>
          <p:nvPr/>
        </p:nvGraphicFramePr>
        <p:xfrm>
          <a:off x="3581400" y="1370013"/>
          <a:ext cx="2286000" cy="1906587"/>
        </p:xfrm>
        <a:graphic>
          <a:graphicData uri="http://schemas.openxmlformats.org/presentationml/2006/ole">
            <p:oleObj spid="_x0000_s3077" name="多媒體項目" r:id="rId6" imgW="2286000" imgH="1906920" progId="">
              <p:embed/>
            </p:oleObj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04800" y="838200"/>
            <a:ext cx="8497888" cy="76200"/>
            <a:chOff x="192" y="720"/>
            <a:chExt cx="5353" cy="48"/>
          </a:xfrm>
        </p:grpSpPr>
        <p:sp>
          <p:nvSpPr>
            <p:cNvPr id="5138" name="Line 17"/>
            <p:cNvSpPr>
              <a:spLocks noChangeShapeType="1"/>
            </p:cNvSpPr>
            <p:nvPr/>
          </p:nvSpPr>
          <p:spPr bwMode="auto">
            <a:xfrm>
              <a:off x="192" y="768"/>
              <a:ext cx="5353" cy="0"/>
            </a:xfrm>
            <a:prstGeom prst="line">
              <a:avLst/>
            </a:prstGeom>
            <a:noFill/>
            <a:ln w="254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5139" name="Line 18"/>
            <p:cNvSpPr>
              <a:spLocks noChangeShapeType="1"/>
            </p:cNvSpPr>
            <p:nvPr/>
          </p:nvSpPr>
          <p:spPr bwMode="auto">
            <a:xfrm>
              <a:off x="208" y="720"/>
              <a:ext cx="5321" cy="0"/>
            </a:xfrm>
            <a:prstGeom prst="line">
              <a:avLst/>
            </a:prstGeom>
            <a:noFill/>
            <a:ln w="76200">
              <a:solidFill>
                <a:srgbClr val="CC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81" grpId="0" autoUpdateAnimBg="0"/>
      <p:bldP spid="894983" grpId="0" autoUpdateAnimBg="0"/>
      <p:bldP spid="89498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0242D-4269-462E-BE4B-D6926D4D00B8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72707" name="Picture 2" descr="1230-網路教學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88" y="323850"/>
            <a:ext cx="8647112" cy="627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438400"/>
            <a:ext cx="6629400" cy="403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903</Words>
  <Application>Microsoft Office PowerPoint</Application>
  <PresentationFormat>如螢幕大小 (4:3)</PresentationFormat>
  <Paragraphs>203</Paragraphs>
  <Slides>10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3" baseType="lpstr">
      <vt:lpstr>教學目標</vt:lpstr>
      <vt:lpstr>多媒體項目</vt:lpstr>
      <vt:lpstr>Clip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2</cp:revision>
  <dcterms:created xsi:type="dcterms:W3CDTF">2010-07-13T09:44:04Z</dcterms:created>
  <dcterms:modified xsi:type="dcterms:W3CDTF">2010-07-13T09:46:10Z</dcterms:modified>
</cp:coreProperties>
</file>